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33"/>
  </p:notesMasterIdLst>
  <p:sldIdLst>
    <p:sldId id="256" r:id="rId2"/>
    <p:sldId id="259" r:id="rId3"/>
    <p:sldId id="260" r:id="rId4"/>
    <p:sldId id="264" r:id="rId5"/>
    <p:sldId id="265" r:id="rId6"/>
    <p:sldId id="266" r:id="rId7"/>
    <p:sldId id="271" r:id="rId8"/>
    <p:sldId id="272" r:id="rId9"/>
    <p:sldId id="273" r:id="rId10"/>
    <p:sldId id="297"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296" r:id="rId29"/>
    <p:sldId id="288" r:id="rId30"/>
    <p:sldId id="358" r:id="rId31"/>
    <p:sldId id="294" r:id="rId32"/>
  </p:sldIdLst>
  <p:sldSz cx="9144000" cy="5143500" type="screen16x9"/>
  <p:notesSz cx="6858000" cy="9144000"/>
  <p:embeddedFontLst>
    <p:embeddedFont>
      <p:font typeface="Lexend Mega" panose="020B0604020202020204" charset="0"/>
      <p:regular r:id="rId34"/>
      <p:bold r:id="rId35"/>
    </p:embeddedFont>
    <p:embeddedFont>
      <p:font typeface="Raleway ExtraBold" panose="020B0604020202020204" charset="0"/>
      <p:bold r:id="rId36"/>
      <p:boldItalic r:id="rId37"/>
    </p:embeddedFont>
    <p:embeddedFont>
      <p:font typeface="Nanum Gothic" panose="020B0604020202020204" charset="-127"/>
      <p:regular r:id="rId38"/>
      <p:bold r:id="rId39"/>
    </p:embeddedFont>
    <p:embeddedFont>
      <p:font typeface="Abhaya Libre" panose="020B0604020202020204" charset="0"/>
      <p:regular r:id="rId40"/>
      <p:bold r:id="rId41"/>
    </p:embeddedFont>
    <p:embeddedFont>
      <p:font typeface="Raleway"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44C0FB-DEEE-47DB-BDD1-A6B2E0DC32CA}">
  <a:tblStyle styleId="{6444C0FB-DEEE-47DB-BDD1-A6B2E0DC32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94660"/>
  </p:normalViewPr>
  <p:slideViewPr>
    <p:cSldViewPr snapToGrid="0">
      <p:cViewPr varScale="1">
        <p:scale>
          <a:sx n="108" d="100"/>
          <a:sy n="108" d="100"/>
        </p:scale>
        <p:origin x="71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ae39994066_5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ae39994066_5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ae39994066_5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ae39994066_5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469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ae39994066_5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ae39994066_5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7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ae39994066_5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ae39994066_5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8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e39994066_5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e39994066_5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15cd6818e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115cd6818e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15cd6818e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115cd6818e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02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e39994066_5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e39994066_5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5481cf55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5481cf55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e2cca4da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e2cca4da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ea29405bd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ea29405b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5cd6818e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5cd6818e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15a99f9a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15a99f9a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e2cca4da1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e2cca4da1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15cd6818e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15cd6818e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BLANK_13">
    <p:bg>
      <p:bgPr>
        <a:solidFill>
          <a:schemeClr val="lt1"/>
        </a:solidFill>
        <a:effectLst/>
      </p:bgPr>
    </p:bg>
    <p:spTree>
      <p:nvGrpSpPr>
        <p:cNvPr id="1" name="Shape 185"/>
        <p:cNvGrpSpPr/>
        <p:nvPr/>
      </p:nvGrpSpPr>
      <p:grpSpPr>
        <a:xfrm>
          <a:off x="0" y="0"/>
          <a:ext cx="0" cy="0"/>
          <a:chOff x="0" y="0"/>
          <a:chExt cx="0" cy="0"/>
        </a:xfrm>
      </p:grpSpPr>
      <p:sp>
        <p:nvSpPr>
          <p:cNvPr id="186" name="Google Shape;186;p31"/>
          <p:cNvSpPr txBox="1">
            <a:spLocks noGrp="1"/>
          </p:cNvSpPr>
          <p:nvPr>
            <p:ph type="subTitle" idx="1"/>
          </p:nvPr>
        </p:nvSpPr>
        <p:spPr>
          <a:xfrm>
            <a:off x="1117609" y="1344312"/>
            <a:ext cx="2683800" cy="469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87" name="Google Shape;187;p31"/>
          <p:cNvSpPr txBox="1">
            <a:spLocks noGrp="1"/>
          </p:cNvSpPr>
          <p:nvPr>
            <p:ph type="subTitle" idx="2"/>
          </p:nvPr>
        </p:nvSpPr>
        <p:spPr>
          <a:xfrm>
            <a:off x="1117608" y="1814120"/>
            <a:ext cx="2683800" cy="469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88" name="Google Shape;188;p31"/>
          <p:cNvSpPr txBox="1">
            <a:spLocks noGrp="1"/>
          </p:cNvSpPr>
          <p:nvPr>
            <p:ph type="subTitle" idx="3"/>
          </p:nvPr>
        </p:nvSpPr>
        <p:spPr>
          <a:xfrm>
            <a:off x="5350659" y="2459781"/>
            <a:ext cx="26838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89" name="Google Shape;189;p31"/>
          <p:cNvSpPr txBox="1">
            <a:spLocks noGrp="1"/>
          </p:cNvSpPr>
          <p:nvPr>
            <p:ph type="subTitle" idx="4"/>
          </p:nvPr>
        </p:nvSpPr>
        <p:spPr>
          <a:xfrm>
            <a:off x="5350658" y="2929589"/>
            <a:ext cx="26838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90" name="Google Shape;190;p31"/>
          <p:cNvSpPr txBox="1">
            <a:spLocks noGrp="1"/>
          </p:cNvSpPr>
          <p:nvPr>
            <p:ph type="subTitle" idx="5"/>
          </p:nvPr>
        </p:nvSpPr>
        <p:spPr>
          <a:xfrm>
            <a:off x="1117648" y="3575250"/>
            <a:ext cx="2683800" cy="469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91" name="Google Shape;191;p31"/>
          <p:cNvSpPr txBox="1">
            <a:spLocks noGrp="1"/>
          </p:cNvSpPr>
          <p:nvPr>
            <p:ph type="subTitle" idx="6"/>
          </p:nvPr>
        </p:nvSpPr>
        <p:spPr>
          <a:xfrm>
            <a:off x="1117649" y="4045054"/>
            <a:ext cx="2683800" cy="469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92" name="Google Shape;192;p31"/>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93" name="Google Shape;193;p3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31"/>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195" name="Google Shape;195;p31"/>
          <p:cNvSpPr txBox="1">
            <a:spLocks noGrp="1"/>
          </p:cNvSpPr>
          <p:nvPr>
            <p:ph type="subTitle" idx="7"/>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6" name="Google Shape;196;p31"/>
          <p:cNvSpPr txBox="1">
            <a:spLocks noGrp="1"/>
          </p:cNvSpPr>
          <p:nvPr>
            <p:ph type="subTitle" idx="8"/>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17"/>
        <p:cNvGrpSpPr/>
        <p:nvPr/>
      </p:nvGrpSpPr>
      <p:grpSpPr>
        <a:xfrm>
          <a:off x="0" y="0"/>
          <a:ext cx="0" cy="0"/>
          <a:chOff x="0" y="0"/>
          <a:chExt cx="0" cy="0"/>
        </a:xfrm>
      </p:grpSpPr>
      <p:sp>
        <p:nvSpPr>
          <p:cNvPr id="218" name="Google Shape;218;p35"/>
          <p:cNvSpPr txBox="1">
            <a:spLocks noGrp="1"/>
          </p:cNvSpPr>
          <p:nvPr>
            <p:ph type="subTitle" idx="1"/>
          </p:nvPr>
        </p:nvSpPr>
        <p:spPr>
          <a:xfrm>
            <a:off x="7199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19" name="Google Shape;219;p35"/>
          <p:cNvSpPr txBox="1">
            <a:spLocks noGrp="1"/>
          </p:cNvSpPr>
          <p:nvPr>
            <p:ph type="subTitle" idx="2"/>
          </p:nvPr>
        </p:nvSpPr>
        <p:spPr>
          <a:xfrm>
            <a:off x="7200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0" name="Google Shape;220;p35"/>
          <p:cNvSpPr txBox="1">
            <a:spLocks noGrp="1"/>
          </p:cNvSpPr>
          <p:nvPr>
            <p:ph type="subTitle" idx="3"/>
          </p:nvPr>
        </p:nvSpPr>
        <p:spPr>
          <a:xfrm>
            <a:off x="34661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1" name="Google Shape;221;p35"/>
          <p:cNvSpPr txBox="1">
            <a:spLocks noGrp="1"/>
          </p:cNvSpPr>
          <p:nvPr>
            <p:ph type="subTitle" idx="4"/>
          </p:nvPr>
        </p:nvSpPr>
        <p:spPr>
          <a:xfrm>
            <a:off x="34662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2" name="Google Shape;222;p35"/>
          <p:cNvSpPr txBox="1">
            <a:spLocks noGrp="1"/>
          </p:cNvSpPr>
          <p:nvPr>
            <p:ph type="subTitle" idx="5"/>
          </p:nvPr>
        </p:nvSpPr>
        <p:spPr>
          <a:xfrm>
            <a:off x="62123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3" name="Google Shape;223;p35"/>
          <p:cNvSpPr txBox="1">
            <a:spLocks noGrp="1"/>
          </p:cNvSpPr>
          <p:nvPr>
            <p:ph type="subTitle" idx="6"/>
          </p:nvPr>
        </p:nvSpPr>
        <p:spPr>
          <a:xfrm>
            <a:off x="62124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4" name="Google Shape;224;p35"/>
          <p:cNvSpPr txBox="1">
            <a:spLocks noGrp="1"/>
          </p:cNvSpPr>
          <p:nvPr>
            <p:ph type="subTitle" idx="7"/>
          </p:nvPr>
        </p:nvSpPr>
        <p:spPr>
          <a:xfrm>
            <a:off x="7199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5" name="Google Shape;225;p35"/>
          <p:cNvSpPr txBox="1">
            <a:spLocks noGrp="1"/>
          </p:cNvSpPr>
          <p:nvPr>
            <p:ph type="subTitle" idx="8"/>
          </p:nvPr>
        </p:nvSpPr>
        <p:spPr>
          <a:xfrm>
            <a:off x="7200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35"/>
          <p:cNvSpPr txBox="1">
            <a:spLocks noGrp="1"/>
          </p:cNvSpPr>
          <p:nvPr>
            <p:ph type="subTitle" idx="9"/>
          </p:nvPr>
        </p:nvSpPr>
        <p:spPr>
          <a:xfrm>
            <a:off x="34661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7" name="Google Shape;227;p35"/>
          <p:cNvSpPr txBox="1">
            <a:spLocks noGrp="1"/>
          </p:cNvSpPr>
          <p:nvPr>
            <p:ph type="subTitle" idx="13"/>
          </p:nvPr>
        </p:nvSpPr>
        <p:spPr>
          <a:xfrm>
            <a:off x="34662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8" name="Google Shape;228;p35"/>
          <p:cNvSpPr txBox="1">
            <a:spLocks noGrp="1"/>
          </p:cNvSpPr>
          <p:nvPr>
            <p:ph type="subTitle" idx="14"/>
          </p:nvPr>
        </p:nvSpPr>
        <p:spPr>
          <a:xfrm>
            <a:off x="62123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29" name="Google Shape;229;p35"/>
          <p:cNvSpPr txBox="1">
            <a:spLocks noGrp="1"/>
          </p:cNvSpPr>
          <p:nvPr>
            <p:ph type="subTitle" idx="15"/>
          </p:nvPr>
        </p:nvSpPr>
        <p:spPr>
          <a:xfrm>
            <a:off x="62124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0" name="Google Shape;230;p3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ive columns">
  <p:cSld name="BLANK_8">
    <p:bg>
      <p:bgPr>
        <a:solidFill>
          <a:schemeClr val="lt1"/>
        </a:solidFill>
        <a:effectLst/>
      </p:bgPr>
    </p:bg>
    <p:spTree>
      <p:nvGrpSpPr>
        <p:cNvPr id="1" name="Shape 266"/>
        <p:cNvGrpSpPr/>
        <p:nvPr/>
      </p:nvGrpSpPr>
      <p:grpSpPr>
        <a:xfrm>
          <a:off x="0" y="0"/>
          <a:ext cx="0" cy="0"/>
          <a:chOff x="0" y="0"/>
          <a:chExt cx="0" cy="0"/>
        </a:xfrm>
      </p:grpSpPr>
      <p:sp>
        <p:nvSpPr>
          <p:cNvPr id="267" name="Google Shape;267;p39"/>
          <p:cNvSpPr txBox="1">
            <a:spLocks noGrp="1"/>
          </p:cNvSpPr>
          <p:nvPr>
            <p:ph type="subTitle" idx="1"/>
          </p:nvPr>
        </p:nvSpPr>
        <p:spPr>
          <a:xfrm>
            <a:off x="20930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68" name="Google Shape;268;p39"/>
          <p:cNvSpPr txBox="1">
            <a:spLocks noGrp="1"/>
          </p:cNvSpPr>
          <p:nvPr>
            <p:ph type="subTitle" idx="2"/>
          </p:nvPr>
        </p:nvSpPr>
        <p:spPr>
          <a:xfrm>
            <a:off x="20931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9" name="Google Shape;269;p39"/>
          <p:cNvSpPr txBox="1">
            <a:spLocks noGrp="1"/>
          </p:cNvSpPr>
          <p:nvPr>
            <p:ph type="subTitle" idx="3"/>
          </p:nvPr>
        </p:nvSpPr>
        <p:spPr>
          <a:xfrm>
            <a:off x="48392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0" name="Google Shape;270;p39"/>
          <p:cNvSpPr txBox="1">
            <a:spLocks noGrp="1"/>
          </p:cNvSpPr>
          <p:nvPr>
            <p:ph type="subTitle" idx="4"/>
          </p:nvPr>
        </p:nvSpPr>
        <p:spPr>
          <a:xfrm>
            <a:off x="48393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1" name="Google Shape;271;p39"/>
          <p:cNvSpPr txBox="1">
            <a:spLocks noGrp="1"/>
          </p:cNvSpPr>
          <p:nvPr>
            <p:ph type="subTitle" idx="5"/>
          </p:nvPr>
        </p:nvSpPr>
        <p:spPr>
          <a:xfrm>
            <a:off x="7199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2" name="Google Shape;272;p39"/>
          <p:cNvSpPr txBox="1">
            <a:spLocks noGrp="1"/>
          </p:cNvSpPr>
          <p:nvPr>
            <p:ph type="subTitle" idx="6"/>
          </p:nvPr>
        </p:nvSpPr>
        <p:spPr>
          <a:xfrm>
            <a:off x="7200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3" name="Google Shape;273;p39"/>
          <p:cNvSpPr txBox="1">
            <a:spLocks noGrp="1"/>
          </p:cNvSpPr>
          <p:nvPr>
            <p:ph type="subTitle" idx="7"/>
          </p:nvPr>
        </p:nvSpPr>
        <p:spPr>
          <a:xfrm>
            <a:off x="34661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4" name="Google Shape;274;p39"/>
          <p:cNvSpPr txBox="1">
            <a:spLocks noGrp="1"/>
          </p:cNvSpPr>
          <p:nvPr>
            <p:ph type="subTitle" idx="8"/>
          </p:nvPr>
        </p:nvSpPr>
        <p:spPr>
          <a:xfrm>
            <a:off x="34662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5" name="Google Shape;275;p39"/>
          <p:cNvSpPr txBox="1">
            <a:spLocks noGrp="1"/>
          </p:cNvSpPr>
          <p:nvPr>
            <p:ph type="subTitle" idx="9"/>
          </p:nvPr>
        </p:nvSpPr>
        <p:spPr>
          <a:xfrm>
            <a:off x="62123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76" name="Google Shape;276;p39"/>
          <p:cNvSpPr txBox="1">
            <a:spLocks noGrp="1"/>
          </p:cNvSpPr>
          <p:nvPr>
            <p:ph type="subTitle" idx="13"/>
          </p:nvPr>
        </p:nvSpPr>
        <p:spPr>
          <a:xfrm>
            <a:off x="62124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7" name="Google Shape;277;p39"/>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8" name="Google Shape;278;p39"/>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39"/>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80" name="Google Shape;280;p39"/>
          <p:cNvSpPr txBox="1">
            <a:spLocks noGrp="1"/>
          </p:cNvSpPr>
          <p:nvPr>
            <p:ph type="subTitle" idx="14"/>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1" name="Google Shape;281;p39"/>
          <p:cNvSpPr txBox="1">
            <a:spLocks noGrp="1"/>
          </p:cNvSpPr>
          <p:nvPr>
            <p:ph type="subTitle" idx="15"/>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4">
  <p:cSld name="BLANK_16">
    <p:bg>
      <p:bgPr>
        <a:solidFill>
          <a:schemeClr val="lt1"/>
        </a:solidFill>
        <a:effectLst/>
      </p:bgPr>
    </p:bg>
    <p:spTree>
      <p:nvGrpSpPr>
        <p:cNvPr id="1" name="Shape 339"/>
        <p:cNvGrpSpPr/>
        <p:nvPr/>
      </p:nvGrpSpPr>
      <p:grpSpPr>
        <a:xfrm>
          <a:off x="0" y="0"/>
          <a:ext cx="0" cy="0"/>
          <a:chOff x="0" y="0"/>
          <a:chExt cx="0" cy="0"/>
        </a:xfrm>
      </p:grpSpPr>
      <p:sp>
        <p:nvSpPr>
          <p:cNvPr id="340" name="Google Shape;340;p46"/>
          <p:cNvSpPr txBox="1">
            <a:spLocks noGrp="1"/>
          </p:cNvSpPr>
          <p:nvPr>
            <p:ph type="subTitle" idx="1"/>
          </p:nvPr>
        </p:nvSpPr>
        <p:spPr>
          <a:xfrm>
            <a:off x="2023000" y="1930446"/>
            <a:ext cx="2549100" cy="69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1" name="Google Shape;341;p46"/>
          <p:cNvSpPr txBox="1">
            <a:spLocks noGrp="1"/>
          </p:cNvSpPr>
          <p:nvPr>
            <p:ph type="subTitle" idx="2"/>
          </p:nvPr>
        </p:nvSpPr>
        <p:spPr>
          <a:xfrm>
            <a:off x="2023000" y="1464021"/>
            <a:ext cx="2549100" cy="466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Lexend Mega"/>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2pPr>
            <a:lvl3pPr lvl="2"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3pPr>
            <a:lvl4pPr lvl="3"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4pPr>
            <a:lvl5pPr lvl="4"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5pPr>
            <a:lvl6pPr lvl="5"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6pPr>
            <a:lvl7pPr lvl="6"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7pPr>
            <a:lvl8pPr lvl="7"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8pPr>
            <a:lvl9pPr lvl="8"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9pPr>
          </a:lstStyle>
          <a:p>
            <a:endParaRPr/>
          </a:p>
        </p:txBody>
      </p:sp>
      <p:sp>
        <p:nvSpPr>
          <p:cNvPr id="342" name="Google Shape;342;p46"/>
          <p:cNvSpPr txBox="1">
            <a:spLocks noGrp="1"/>
          </p:cNvSpPr>
          <p:nvPr>
            <p:ph type="subTitle" idx="3"/>
          </p:nvPr>
        </p:nvSpPr>
        <p:spPr>
          <a:xfrm>
            <a:off x="2023000" y="3425629"/>
            <a:ext cx="2549100" cy="69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3" name="Google Shape;343;p46"/>
          <p:cNvSpPr txBox="1">
            <a:spLocks noGrp="1"/>
          </p:cNvSpPr>
          <p:nvPr>
            <p:ph type="subTitle" idx="4"/>
          </p:nvPr>
        </p:nvSpPr>
        <p:spPr>
          <a:xfrm>
            <a:off x="2023000" y="2959200"/>
            <a:ext cx="2549100" cy="466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Lexend Mega"/>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2pPr>
            <a:lvl3pPr lvl="2"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3pPr>
            <a:lvl4pPr lvl="3"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4pPr>
            <a:lvl5pPr lvl="4"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5pPr>
            <a:lvl6pPr lvl="5"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6pPr>
            <a:lvl7pPr lvl="6"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7pPr>
            <a:lvl8pPr lvl="7"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8pPr>
            <a:lvl9pPr lvl="8"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9pPr>
          </a:lstStyle>
          <a:p>
            <a:endParaRPr/>
          </a:p>
        </p:txBody>
      </p:sp>
      <p:sp>
        <p:nvSpPr>
          <p:cNvPr id="344" name="Google Shape;344;p46"/>
          <p:cNvSpPr txBox="1">
            <a:spLocks noGrp="1"/>
          </p:cNvSpPr>
          <p:nvPr>
            <p:ph type="title"/>
          </p:nvPr>
        </p:nvSpPr>
        <p:spPr>
          <a:xfrm>
            <a:off x="720000" y="395625"/>
            <a:ext cx="42537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46"/>
          <p:cNvSpPr txBox="1">
            <a:spLocks noGrp="1"/>
          </p:cNvSpPr>
          <p:nvPr>
            <p:ph type="subTitle" idx="5"/>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6" name="Google Shape;346;p46"/>
          <p:cNvSpPr txBox="1">
            <a:spLocks noGrp="1"/>
          </p:cNvSpPr>
          <p:nvPr>
            <p:ph type="subTitle" idx="6"/>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5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23">
    <p:bg>
      <p:bgPr>
        <a:solidFill>
          <a:schemeClr val="lt1"/>
        </a:solidFill>
        <a:effectLst/>
      </p:bgPr>
    </p:bg>
    <p:spTree>
      <p:nvGrpSpPr>
        <p:cNvPr id="1"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49"/>
          <p:cNvCxnSpPr/>
          <p:nvPr/>
        </p:nvCxnSpPr>
        <p:spPr>
          <a:xfrm>
            <a:off x="713175" y="4874250"/>
            <a:ext cx="772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176325" y="538297"/>
            <a:ext cx="35421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713275" y="1452698"/>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713225" y="538286"/>
            <a:ext cx="1463100" cy="914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8"/>
          <p:cNvSpPr txBox="1">
            <a:spLocks noGrp="1"/>
          </p:cNvSpPr>
          <p:nvPr>
            <p:ph type="title"/>
          </p:nvPr>
        </p:nvSpPr>
        <p:spPr>
          <a:xfrm>
            <a:off x="2131650" y="1588150"/>
            <a:ext cx="4880700" cy="20118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7500">
                <a:solidFill>
                  <a:schemeClr val="dk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713279" y="773248"/>
            <a:ext cx="2926200" cy="6402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solidFill>
                  <a:schemeClr val="dk2"/>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7" name="Google Shape;37;p9"/>
          <p:cNvSpPr txBox="1">
            <a:spLocks noGrp="1"/>
          </p:cNvSpPr>
          <p:nvPr>
            <p:ph type="subTitle" idx="1"/>
          </p:nvPr>
        </p:nvSpPr>
        <p:spPr>
          <a:xfrm>
            <a:off x="713275" y="1565846"/>
            <a:ext cx="4297800" cy="1005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solidFill>
                  <a:schemeClr val="dk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1"/>
          <p:cNvSpPr txBox="1">
            <a:spLocks noGrp="1"/>
          </p:cNvSpPr>
          <p:nvPr>
            <p:ph type="title" hasCustomPrompt="1"/>
          </p:nvPr>
        </p:nvSpPr>
        <p:spPr>
          <a:xfrm>
            <a:off x="1371600" y="1948375"/>
            <a:ext cx="6400800" cy="9894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75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a:spLocks noGrp="1"/>
          </p:cNvSpPr>
          <p:nvPr>
            <p:ph type="subTitle" idx="1"/>
          </p:nvPr>
        </p:nvSpPr>
        <p:spPr>
          <a:xfrm>
            <a:off x="1371600" y="2937775"/>
            <a:ext cx="64008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solidFill>
                  <a:schemeClr val="dk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46"/>
        <p:cNvGrpSpPr/>
        <p:nvPr/>
      </p:nvGrpSpPr>
      <p:grpSpPr>
        <a:xfrm>
          <a:off x="0" y="0"/>
          <a:ext cx="0" cy="0"/>
          <a:chOff x="0" y="0"/>
          <a:chExt cx="0" cy="0"/>
        </a:xfrm>
      </p:grpSpPr>
      <p:sp>
        <p:nvSpPr>
          <p:cNvPr id="47" name="Google Shape;47;p13"/>
          <p:cNvSpPr txBox="1">
            <a:spLocks noGrp="1"/>
          </p:cNvSpPr>
          <p:nvPr>
            <p:ph type="subTitle" idx="1"/>
          </p:nvPr>
        </p:nvSpPr>
        <p:spPr>
          <a:xfrm>
            <a:off x="720000" y="1282550"/>
            <a:ext cx="3446700" cy="28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48" name="Google Shape;48;p13"/>
          <p:cNvSpPr txBox="1">
            <a:spLocks noGrp="1"/>
          </p:cNvSpPr>
          <p:nvPr>
            <p:ph type="title"/>
          </p:nvPr>
        </p:nvSpPr>
        <p:spPr>
          <a:xfrm>
            <a:off x="720000" y="3956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BLANK_4">
    <p:bg>
      <p:bgPr>
        <a:solidFill>
          <a:schemeClr val="lt1"/>
        </a:solidFill>
        <a:effectLst/>
      </p:bgPr>
    </p:bg>
    <p:spTree>
      <p:nvGrpSpPr>
        <p:cNvPr id="1"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txBox="1">
            <a:spLocks noGrp="1"/>
          </p:cNvSpPr>
          <p:nvPr>
            <p:ph type="subTitle" idx="1"/>
          </p:nvPr>
        </p:nvSpPr>
        <p:spPr>
          <a:xfrm>
            <a:off x="5602500" y="3821137"/>
            <a:ext cx="2828700" cy="307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05" name="Google Shape;105;p21"/>
          <p:cNvSpPr txBox="1">
            <a:spLocks noGrp="1"/>
          </p:cNvSpPr>
          <p:nvPr>
            <p:ph type="subTitle" idx="2"/>
          </p:nvPr>
        </p:nvSpPr>
        <p:spPr>
          <a:xfrm>
            <a:off x="5602500" y="4125838"/>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06" name="Google Shape;106;p21"/>
          <p:cNvSpPr txBox="1">
            <a:spLocks noGrp="1"/>
          </p:cNvSpPr>
          <p:nvPr>
            <p:ph type="title" hasCustomPrompt="1"/>
          </p:nvPr>
        </p:nvSpPr>
        <p:spPr>
          <a:xfrm>
            <a:off x="4856975" y="3827054"/>
            <a:ext cx="641700" cy="3075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07" name="Google Shape;107;p21"/>
          <p:cNvSpPr txBox="1">
            <a:spLocks noGrp="1"/>
          </p:cNvSpPr>
          <p:nvPr>
            <p:ph type="subTitle" idx="3"/>
          </p:nvPr>
        </p:nvSpPr>
        <p:spPr>
          <a:xfrm>
            <a:off x="5602500" y="2172504"/>
            <a:ext cx="2828700" cy="313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08" name="Google Shape;108;p21"/>
          <p:cNvSpPr txBox="1">
            <a:spLocks noGrp="1"/>
          </p:cNvSpPr>
          <p:nvPr>
            <p:ph type="subTitle" idx="4"/>
          </p:nvPr>
        </p:nvSpPr>
        <p:spPr>
          <a:xfrm>
            <a:off x="5602500" y="2486000"/>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09" name="Google Shape;109;p21"/>
          <p:cNvSpPr txBox="1">
            <a:spLocks noGrp="1"/>
          </p:cNvSpPr>
          <p:nvPr>
            <p:ph type="title" idx="5" hasCustomPrompt="1"/>
          </p:nvPr>
        </p:nvSpPr>
        <p:spPr>
          <a:xfrm>
            <a:off x="4856975" y="2172502"/>
            <a:ext cx="641700" cy="3135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10" name="Google Shape;110;p21"/>
          <p:cNvSpPr txBox="1">
            <a:spLocks noGrp="1"/>
          </p:cNvSpPr>
          <p:nvPr>
            <p:ph type="subTitle" idx="6"/>
          </p:nvPr>
        </p:nvSpPr>
        <p:spPr>
          <a:xfrm>
            <a:off x="5602500" y="2994763"/>
            <a:ext cx="2828700" cy="31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11" name="Google Shape;111;p21"/>
          <p:cNvSpPr txBox="1">
            <a:spLocks noGrp="1"/>
          </p:cNvSpPr>
          <p:nvPr>
            <p:ph type="subTitle" idx="7"/>
          </p:nvPr>
        </p:nvSpPr>
        <p:spPr>
          <a:xfrm>
            <a:off x="5602500" y="3307699"/>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12" name="Google Shape;112;p21"/>
          <p:cNvSpPr txBox="1">
            <a:spLocks noGrp="1"/>
          </p:cNvSpPr>
          <p:nvPr>
            <p:ph type="title" idx="8" hasCustomPrompt="1"/>
          </p:nvPr>
        </p:nvSpPr>
        <p:spPr>
          <a:xfrm>
            <a:off x="4856975" y="2995153"/>
            <a:ext cx="641700" cy="3132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13" name="Google Shape;113;p21"/>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cxnSp>
        <p:nvCxnSpPr>
          <p:cNvPr id="114" name="Google Shape;114;p2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21"/>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16" name="Google Shape;116;p21"/>
          <p:cNvSpPr txBox="1">
            <a:spLocks noGrp="1"/>
          </p:cNvSpPr>
          <p:nvPr>
            <p:ph type="subTitle" idx="1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17" name="Google Shape;117;p21"/>
          <p:cNvSpPr txBox="1">
            <a:spLocks noGrp="1"/>
          </p:cNvSpPr>
          <p:nvPr>
            <p:ph type="subTitle" idx="1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BLANK_1">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title"/>
          </p:nvPr>
        </p:nvSpPr>
        <p:spPr>
          <a:xfrm>
            <a:off x="5619475" y="3233575"/>
            <a:ext cx="2809500" cy="914400"/>
          </a:xfrm>
          <a:prstGeom prst="rect">
            <a:avLst/>
          </a:prstGeom>
        </p:spPr>
        <p:txBody>
          <a:bodyPr spcFirstLastPara="1" wrap="square" lIns="0" tIns="0" rIns="0" bIns="0" anchor="b" anchorCtr="0">
            <a:noAutofit/>
          </a:bodyPr>
          <a:lstStyle>
            <a:lvl1pPr lvl="0" algn="r"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22"/>
          <p:cNvSpPr txBox="1">
            <a:spLocks noGrp="1"/>
          </p:cNvSpPr>
          <p:nvPr>
            <p:ph type="subTitle" idx="1"/>
          </p:nvPr>
        </p:nvSpPr>
        <p:spPr>
          <a:xfrm>
            <a:off x="2211125" y="4147973"/>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22"/>
          <p:cNvSpPr txBox="1">
            <a:spLocks noGrp="1"/>
          </p:cNvSpPr>
          <p:nvPr>
            <p:ph type="title" idx="2" hasCustomPrompt="1"/>
          </p:nvPr>
        </p:nvSpPr>
        <p:spPr>
          <a:xfrm>
            <a:off x="4012975" y="3233550"/>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23" name="Google Shape;123;p22"/>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22"/>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2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26" name="Google Shape;126;p2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7" r:id="rId5"/>
    <p:sldLayoutId id="2147483658" r:id="rId6"/>
    <p:sldLayoutId id="2147483659" r:id="rId7"/>
    <p:sldLayoutId id="2147483667" r:id="rId8"/>
    <p:sldLayoutId id="2147483668" r:id="rId9"/>
    <p:sldLayoutId id="2147483672" r:id="rId10"/>
    <p:sldLayoutId id="2147483677" r:id="rId11"/>
    <p:sldLayoutId id="2147483681" r:id="rId12"/>
    <p:sldLayoutId id="2147483685" r:id="rId13"/>
    <p:sldLayoutId id="2147483692" r:id="rId14"/>
    <p:sldLayoutId id="2147483694" r:id="rId15"/>
    <p:sldLayoutId id="214748369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slide" Target="slide3.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8" name="Google Shape;368;p54"/>
          <p:cNvSpPr txBox="1">
            <a:spLocks noGrp="1"/>
          </p:cNvSpPr>
          <p:nvPr>
            <p:ph type="ctrTitle"/>
          </p:nvPr>
        </p:nvSpPr>
        <p:spPr>
          <a:xfrm>
            <a:off x="1371600" y="1469029"/>
            <a:ext cx="6400800" cy="165142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smtClean="0"/>
              <a:t>HOTEL R</a:t>
            </a:r>
            <a:r>
              <a:rPr lang="en" sz="4000" dirty="0" smtClean="0"/>
              <a:t>ESERVATION ANALYSIS </a:t>
            </a:r>
            <a:r>
              <a:rPr lang="en" sz="4000" dirty="0" smtClean="0"/>
              <a:t>WITH SQL.</a:t>
            </a:r>
            <a:endParaRPr sz="4000" dirty="0">
              <a:solidFill>
                <a:schemeClr val="dk2"/>
              </a:solidFill>
            </a:endParaRPr>
          </a:p>
        </p:txBody>
      </p:sp>
      <p:sp>
        <p:nvSpPr>
          <p:cNvPr id="14" name="Google Shape;367;p54"/>
          <p:cNvSpPr txBox="1">
            <a:spLocks noGrp="1"/>
          </p:cNvSpPr>
          <p:nvPr>
            <p:ph type="subTitle" idx="1"/>
          </p:nvPr>
        </p:nvSpPr>
        <p:spPr>
          <a:xfrm>
            <a:off x="163654" y="3674322"/>
            <a:ext cx="4173600" cy="121467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1800" b="1" dirty="0" smtClean="0"/>
              <a:t>Presented By – </a:t>
            </a:r>
            <a:r>
              <a:rPr lang="en-IN" sz="1800" b="1" dirty="0" err="1" smtClean="0"/>
              <a:t>Piyush</a:t>
            </a:r>
            <a:r>
              <a:rPr lang="en-IN" sz="1800" b="1" dirty="0" smtClean="0"/>
              <a:t> </a:t>
            </a:r>
            <a:r>
              <a:rPr lang="en-IN" sz="1800" b="1" dirty="0" err="1" smtClean="0"/>
              <a:t>Thote</a:t>
            </a:r>
            <a:endParaRPr lang="en-IN" sz="1800" b="1" dirty="0" smtClean="0"/>
          </a:p>
          <a:p>
            <a:pPr marL="0" lvl="0" indent="0" algn="l" rtl="0">
              <a:spcBef>
                <a:spcPts val="0"/>
              </a:spcBef>
              <a:spcAft>
                <a:spcPts val="0"/>
              </a:spcAft>
              <a:buNone/>
            </a:pPr>
            <a:r>
              <a:rPr lang="en-IN" sz="1800" b="1" dirty="0" smtClean="0"/>
              <a:t>Data Analyst Intern</a:t>
            </a:r>
          </a:p>
          <a:p>
            <a:pPr marL="0" lvl="0" indent="0" algn="l" rtl="0">
              <a:spcBef>
                <a:spcPts val="0"/>
              </a:spcBef>
              <a:spcAft>
                <a:spcPts val="0"/>
              </a:spcAft>
              <a:buNone/>
            </a:pPr>
            <a:r>
              <a:rPr lang="en-IN" sz="1800" b="1" dirty="0" smtClean="0"/>
              <a:t>Batch – MIP-DA-10</a:t>
            </a:r>
            <a:endParaRPr sz="1800" b="1" dirty="0"/>
          </a:p>
        </p:txBody>
      </p:sp>
      <p:cxnSp>
        <p:nvCxnSpPr>
          <p:cNvPr id="4" name="Google Shape;444;p58"/>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5" name="Google Shape;446;p58"/>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9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Overview of Dataset</a:t>
            </a:r>
            <a:endParaRPr dirty="0">
              <a:solidFill>
                <a:schemeClr val="dk2"/>
              </a:solidFill>
            </a:endParaRPr>
          </a:p>
        </p:txBody>
      </p:sp>
      <p:sp>
        <p:nvSpPr>
          <p:cNvPr id="1593" name="Google Shape;1593;p9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a:extLst>
              <a:ext uri="{FF2B5EF4-FFF2-40B4-BE49-F238E27FC236}">
                <a16:creationId xmlns:a16="http://schemas.microsoft.com/office/drawing/2014/main" id="{B878FDA4-FE1B-E8AB-28C8-6BE2954442C8}"/>
              </a:ext>
            </a:extLst>
          </p:cNvPr>
          <p:cNvPicPr>
            <a:picLocks noChangeAspect="1"/>
          </p:cNvPicPr>
          <p:nvPr/>
        </p:nvPicPr>
        <p:blipFill>
          <a:blip r:embed="rId4"/>
          <a:stretch>
            <a:fillRect/>
          </a:stretch>
        </p:blipFill>
        <p:spPr>
          <a:xfrm>
            <a:off x="184244" y="999745"/>
            <a:ext cx="8456670" cy="3779520"/>
          </a:xfrm>
          <a:prstGeom prst="rect">
            <a:avLst/>
          </a:prstGeom>
        </p:spPr>
      </p:pic>
      <p:cxnSp>
        <p:nvCxnSpPr>
          <p:cNvPr id="26"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9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Changing  Datatype of Columns</a:t>
            </a:r>
            <a:endParaRPr dirty="0">
              <a:solidFill>
                <a:schemeClr val="dk2"/>
              </a:solidFill>
            </a:endParaRPr>
          </a:p>
        </p:txBody>
      </p:sp>
      <p:sp>
        <p:nvSpPr>
          <p:cNvPr id="1593" name="Google Shape;1593;p9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47B6D3CC-34EF-B8A0-60C1-B1B73347AAC4}"/>
              </a:ext>
            </a:extLst>
          </p:cNvPr>
          <p:cNvPicPr>
            <a:picLocks noChangeAspect="1"/>
          </p:cNvPicPr>
          <p:nvPr/>
        </p:nvPicPr>
        <p:blipFill>
          <a:blip r:embed="rId4"/>
          <a:stretch>
            <a:fillRect/>
          </a:stretch>
        </p:blipFill>
        <p:spPr>
          <a:xfrm>
            <a:off x="990390" y="956987"/>
            <a:ext cx="5010150" cy="1543050"/>
          </a:xfrm>
          <a:prstGeom prst="rect">
            <a:avLst/>
          </a:prstGeom>
        </p:spPr>
      </p:pic>
      <p:pic>
        <p:nvPicPr>
          <p:cNvPr id="10" name="Picture 9">
            <a:extLst>
              <a:ext uri="{FF2B5EF4-FFF2-40B4-BE49-F238E27FC236}">
                <a16:creationId xmlns:a16="http://schemas.microsoft.com/office/drawing/2014/main" id="{02170F48-426C-DF42-2195-E8C591CFAEFF}"/>
              </a:ext>
            </a:extLst>
          </p:cNvPr>
          <p:cNvPicPr>
            <a:picLocks noChangeAspect="1"/>
          </p:cNvPicPr>
          <p:nvPr/>
        </p:nvPicPr>
        <p:blipFill>
          <a:blip r:embed="rId5"/>
          <a:stretch>
            <a:fillRect/>
          </a:stretch>
        </p:blipFill>
        <p:spPr>
          <a:xfrm>
            <a:off x="990390" y="2500037"/>
            <a:ext cx="5010150" cy="1476159"/>
          </a:xfrm>
          <a:prstGeom prst="rect">
            <a:avLst/>
          </a:prstGeom>
        </p:spPr>
      </p:pic>
      <p:pic>
        <p:nvPicPr>
          <p:cNvPr id="11" name="Picture 10">
            <a:extLst>
              <a:ext uri="{FF2B5EF4-FFF2-40B4-BE49-F238E27FC236}">
                <a16:creationId xmlns:a16="http://schemas.microsoft.com/office/drawing/2014/main" id="{DE1E3A53-F07F-6DE8-2FA9-453961F525D6}"/>
              </a:ext>
            </a:extLst>
          </p:cNvPr>
          <p:cNvPicPr>
            <a:picLocks noChangeAspect="1"/>
          </p:cNvPicPr>
          <p:nvPr/>
        </p:nvPicPr>
        <p:blipFill>
          <a:blip r:embed="rId6"/>
          <a:stretch>
            <a:fillRect/>
          </a:stretch>
        </p:blipFill>
        <p:spPr>
          <a:xfrm>
            <a:off x="990390" y="3957362"/>
            <a:ext cx="5010150" cy="809625"/>
          </a:xfrm>
          <a:prstGeom prst="rect">
            <a:avLst/>
          </a:prstGeom>
        </p:spPr>
      </p:pic>
      <p:cxnSp>
        <p:nvCxnSpPr>
          <p:cNvPr id="12"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3649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9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Checking NULL Values in Columns</a:t>
            </a:r>
            <a:endParaRPr dirty="0">
              <a:solidFill>
                <a:schemeClr val="dk2"/>
              </a:solidFill>
            </a:endParaRPr>
          </a:p>
        </p:txBody>
      </p:sp>
      <p:sp>
        <p:nvSpPr>
          <p:cNvPr id="1593" name="Google Shape;1593;p9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DDFA323D-CA17-AF8C-5EA5-F062A868C9A4}"/>
              </a:ext>
            </a:extLst>
          </p:cNvPr>
          <p:cNvPicPr>
            <a:picLocks noChangeAspect="1"/>
          </p:cNvPicPr>
          <p:nvPr/>
        </p:nvPicPr>
        <p:blipFill rotWithShape="1">
          <a:blip r:embed="rId4"/>
          <a:srcRect l="4007" r="8303"/>
          <a:stretch/>
        </p:blipFill>
        <p:spPr>
          <a:xfrm>
            <a:off x="695616" y="950976"/>
            <a:ext cx="6755642" cy="3012800"/>
          </a:xfrm>
          <a:prstGeom prst="rect">
            <a:avLst/>
          </a:prstGeom>
        </p:spPr>
      </p:pic>
      <p:pic>
        <p:nvPicPr>
          <p:cNvPr id="9" name="Picture 8">
            <a:extLst>
              <a:ext uri="{FF2B5EF4-FFF2-40B4-BE49-F238E27FC236}">
                <a16:creationId xmlns:a16="http://schemas.microsoft.com/office/drawing/2014/main" id="{3E958A3D-8133-4DD7-70D0-2E93E50B9A26}"/>
              </a:ext>
            </a:extLst>
          </p:cNvPr>
          <p:cNvPicPr>
            <a:picLocks noChangeAspect="1"/>
          </p:cNvPicPr>
          <p:nvPr/>
        </p:nvPicPr>
        <p:blipFill>
          <a:blip r:embed="rId5"/>
          <a:stretch>
            <a:fillRect/>
          </a:stretch>
        </p:blipFill>
        <p:spPr>
          <a:xfrm>
            <a:off x="661916" y="3985161"/>
            <a:ext cx="8168185" cy="794103"/>
          </a:xfrm>
          <a:prstGeom prst="rect">
            <a:avLst/>
          </a:prstGeom>
        </p:spPr>
      </p:pic>
      <p:cxnSp>
        <p:nvCxnSpPr>
          <p:cNvPr id="10"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2829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9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Total Number of Reservations</a:t>
            </a:r>
            <a:endParaRPr dirty="0">
              <a:solidFill>
                <a:schemeClr val="dk2"/>
              </a:solidFill>
            </a:endParaRPr>
          </a:p>
        </p:txBody>
      </p:sp>
      <p:sp>
        <p:nvSpPr>
          <p:cNvPr id="1593" name="Google Shape;1593;p9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4BA9F20C-682D-F9CE-A3E9-7506A4CBF0C5}"/>
              </a:ext>
            </a:extLst>
          </p:cNvPr>
          <p:cNvPicPr>
            <a:picLocks noChangeAspect="1"/>
          </p:cNvPicPr>
          <p:nvPr/>
        </p:nvPicPr>
        <p:blipFill rotWithShape="1">
          <a:blip r:embed="rId4"/>
          <a:srcRect l="13608"/>
          <a:stretch/>
        </p:blipFill>
        <p:spPr>
          <a:xfrm>
            <a:off x="720000" y="1508070"/>
            <a:ext cx="3612463" cy="876300"/>
          </a:xfrm>
          <a:prstGeom prst="rect">
            <a:avLst/>
          </a:prstGeom>
        </p:spPr>
      </p:pic>
      <p:pic>
        <p:nvPicPr>
          <p:cNvPr id="9" name="Picture 8">
            <a:extLst>
              <a:ext uri="{FF2B5EF4-FFF2-40B4-BE49-F238E27FC236}">
                <a16:creationId xmlns:a16="http://schemas.microsoft.com/office/drawing/2014/main" id="{EB5A55EF-3206-E615-B754-1349DC3ECF3A}"/>
              </a:ext>
            </a:extLst>
          </p:cNvPr>
          <p:cNvPicPr>
            <a:picLocks noChangeAspect="1"/>
          </p:cNvPicPr>
          <p:nvPr/>
        </p:nvPicPr>
        <p:blipFill rotWithShape="1">
          <a:blip r:embed="rId5"/>
          <a:srcRect l="12037" t="4106"/>
          <a:stretch/>
        </p:blipFill>
        <p:spPr>
          <a:xfrm>
            <a:off x="1475904" y="2707166"/>
            <a:ext cx="1365700" cy="584571"/>
          </a:xfrm>
          <a:prstGeom prst="rect">
            <a:avLst/>
          </a:prstGeom>
        </p:spPr>
      </p:pic>
      <p:cxnSp>
        <p:nvCxnSpPr>
          <p:cNvPr id="13"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7353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95625"/>
            <a:ext cx="8277696" cy="457200"/>
          </a:xfrm>
        </p:spPr>
        <p:txBody>
          <a:bodyPr/>
          <a:lstStyle/>
          <a:p>
            <a:r>
              <a:rPr lang="en-US" sz="3200" dirty="0"/>
              <a:t>Most popular Meal Plan take During Reservation</a:t>
            </a:r>
            <a:endParaRPr lang="en-IN" dirty="0"/>
          </a:p>
        </p:txBody>
      </p:sp>
      <p:pic>
        <p:nvPicPr>
          <p:cNvPr id="3" name="Picture 2">
            <a:extLst>
              <a:ext uri="{FF2B5EF4-FFF2-40B4-BE49-F238E27FC236}">
                <a16:creationId xmlns:a16="http://schemas.microsoft.com/office/drawing/2014/main" id="{1ADAB415-9FF6-9D73-22A1-54CDCC54BCDD}"/>
              </a:ext>
            </a:extLst>
          </p:cNvPr>
          <p:cNvPicPr>
            <a:picLocks noChangeAspect="1"/>
          </p:cNvPicPr>
          <p:nvPr/>
        </p:nvPicPr>
        <p:blipFill rotWithShape="1">
          <a:blip r:embed="rId2"/>
          <a:srcRect l="793" r="9402"/>
          <a:stretch/>
        </p:blipFill>
        <p:spPr>
          <a:xfrm>
            <a:off x="720000" y="1346079"/>
            <a:ext cx="6973843" cy="1638300"/>
          </a:xfrm>
          <a:prstGeom prst="rect">
            <a:avLst/>
          </a:prstGeom>
        </p:spPr>
      </p:pic>
      <p:pic>
        <p:nvPicPr>
          <p:cNvPr id="4" name="Picture 3">
            <a:extLst>
              <a:ext uri="{FF2B5EF4-FFF2-40B4-BE49-F238E27FC236}">
                <a16:creationId xmlns:a16="http://schemas.microsoft.com/office/drawing/2014/main" id="{54316975-D9FD-FB9A-214B-1E2358DE5DD8}"/>
              </a:ext>
            </a:extLst>
          </p:cNvPr>
          <p:cNvPicPr>
            <a:picLocks noChangeAspect="1"/>
          </p:cNvPicPr>
          <p:nvPr/>
        </p:nvPicPr>
        <p:blipFill rotWithShape="1">
          <a:blip r:embed="rId3"/>
          <a:srcRect l="2966" t="21909"/>
          <a:stretch/>
        </p:blipFill>
        <p:spPr>
          <a:xfrm>
            <a:off x="2317152" y="3318424"/>
            <a:ext cx="2902141" cy="870258"/>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060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Average price of Room including Children</a:t>
            </a:r>
            <a:endParaRPr lang="en-IN" dirty="0"/>
          </a:p>
        </p:txBody>
      </p:sp>
      <p:pic>
        <p:nvPicPr>
          <p:cNvPr id="3" name="Picture 2">
            <a:extLst>
              <a:ext uri="{FF2B5EF4-FFF2-40B4-BE49-F238E27FC236}">
                <a16:creationId xmlns:a16="http://schemas.microsoft.com/office/drawing/2014/main" id="{A04E0D22-2F7B-D313-492F-970EB0A028C7}"/>
              </a:ext>
            </a:extLst>
          </p:cNvPr>
          <p:cNvPicPr>
            <a:picLocks noChangeAspect="1"/>
          </p:cNvPicPr>
          <p:nvPr/>
        </p:nvPicPr>
        <p:blipFill rotWithShape="1">
          <a:blip r:embed="rId2"/>
          <a:srcRect l="1299" r="1"/>
          <a:stretch/>
        </p:blipFill>
        <p:spPr>
          <a:xfrm>
            <a:off x="720000" y="1371807"/>
            <a:ext cx="5020243" cy="923925"/>
          </a:xfrm>
          <a:prstGeom prst="rect">
            <a:avLst/>
          </a:prstGeom>
        </p:spPr>
      </p:pic>
      <p:pic>
        <p:nvPicPr>
          <p:cNvPr id="4" name="Picture 3">
            <a:extLst>
              <a:ext uri="{FF2B5EF4-FFF2-40B4-BE49-F238E27FC236}">
                <a16:creationId xmlns:a16="http://schemas.microsoft.com/office/drawing/2014/main" id="{14A9AE48-B318-5718-D50B-9F18FAA23EE8}"/>
              </a:ext>
            </a:extLst>
          </p:cNvPr>
          <p:cNvPicPr>
            <a:picLocks noChangeAspect="1"/>
          </p:cNvPicPr>
          <p:nvPr/>
        </p:nvPicPr>
        <p:blipFill rotWithShape="1">
          <a:blip r:embed="rId3"/>
          <a:srcRect l="3577"/>
          <a:stretch/>
        </p:blipFill>
        <p:spPr>
          <a:xfrm>
            <a:off x="1991754" y="2528964"/>
            <a:ext cx="1745004" cy="571500"/>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8527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Number of Reservations in Year 2018</a:t>
            </a:r>
            <a:endParaRPr lang="en-IN" dirty="0"/>
          </a:p>
        </p:txBody>
      </p:sp>
      <p:pic>
        <p:nvPicPr>
          <p:cNvPr id="3" name="Picture 2">
            <a:extLst>
              <a:ext uri="{FF2B5EF4-FFF2-40B4-BE49-F238E27FC236}">
                <a16:creationId xmlns:a16="http://schemas.microsoft.com/office/drawing/2014/main" id="{A3DED2BB-849E-8CE2-F71E-DF236D3FA2F5}"/>
              </a:ext>
            </a:extLst>
          </p:cNvPr>
          <p:cNvPicPr>
            <a:picLocks noChangeAspect="1"/>
          </p:cNvPicPr>
          <p:nvPr/>
        </p:nvPicPr>
        <p:blipFill rotWithShape="1">
          <a:blip r:embed="rId2"/>
          <a:srcRect l="3501" t="22929"/>
          <a:stretch/>
        </p:blipFill>
        <p:spPr>
          <a:xfrm>
            <a:off x="665409" y="2975212"/>
            <a:ext cx="1911825" cy="638673"/>
          </a:xfrm>
          <a:prstGeom prst="rect">
            <a:avLst/>
          </a:prstGeom>
        </p:spPr>
      </p:pic>
      <p:pic>
        <p:nvPicPr>
          <p:cNvPr id="4" name="Picture 3">
            <a:extLst>
              <a:ext uri="{FF2B5EF4-FFF2-40B4-BE49-F238E27FC236}">
                <a16:creationId xmlns:a16="http://schemas.microsoft.com/office/drawing/2014/main" id="{DE711A82-8727-45E9-2F9B-B603CD7A822B}"/>
              </a:ext>
            </a:extLst>
          </p:cNvPr>
          <p:cNvPicPr>
            <a:picLocks noChangeAspect="1"/>
          </p:cNvPicPr>
          <p:nvPr/>
        </p:nvPicPr>
        <p:blipFill rotWithShape="1">
          <a:blip r:embed="rId3"/>
          <a:srcRect l="1127" r="6884"/>
          <a:stretch/>
        </p:blipFill>
        <p:spPr>
          <a:xfrm>
            <a:off x="665409" y="1321060"/>
            <a:ext cx="7250294" cy="1357696"/>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2857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Popular Room booked </a:t>
            </a:r>
            <a:endParaRPr lang="en-IN" dirty="0"/>
          </a:p>
        </p:txBody>
      </p:sp>
      <p:pic>
        <p:nvPicPr>
          <p:cNvPr id="3" name="Picture 2">
            <a:extLst>
              <a:ext uri="{FF2B5EF4-FFF2-40B4-BE49-F238E27FC236}">
                <a16:creationId xmlns:a16="http://schemas.microsoft.com/office/drawing/2014/main" id="{4FFF461F-7B66-6E48-233F-41EEDA56ACEE}"/>
              </a:ext>
            </a:extLst>
          </p:cNvPr>
          <p:cNvPicPr>
            <a:picLocks noChangeAspect="1"/>
          </p:cNvPicPr>
          <p:nvPr/>
        </p:nvPicPr>
        <p:blipFill rotWithShape="1">
          <a:blip r:embed="rId2"/>
          <a:srcRect l="1561" r="2239"/>
          <a:stretch/>
        </p:blipFill>
        <p:spPr>
          <a:xfrm>
            <a:off x="620972" y="1317001"/>
            <a:ext cx="7751929" cy="1885950"/>
          </a:xfrm>
          <a:prstGeom prst="rect">
            <a:avLst/>
          </a:prstGeom>
        </p:spPr>
      </p:pic>
      <p:pic>
        <p:nvPicPr>
          <p:cNvPr id="4" name="Picture 3">
            <a:extLst>
              <a:ext uri="{FF2B5EF4-FFF2-40B4-BE49-F238E27FC236}">
                <a16:creationId xmlns:a16="http://schemas.microsoft.com/office/drawing/2014/main" id="{AD0D2A47-7E02-D8BB-4849-8C94565538EB}"/>
              </a:ext>
            </a:extLst>
          </p:cNvPr>
          <p:cNvPicPr>
            <a:picLocks noChangeAspect="1"/>
          </p:cNvPicPr>
          <p:nvPr/>
        </p:nvPicPr>
        <p:blipFill rotWithShape="1">
          <a:blip r:embed="rId3"/>
          <a:srcRect l="3298" t="13330" r="10882"/>
          <a:stretch/>
        </p:blipFill>
        <p:spPr>
          <a:xfrm>
            <a:off x="620972" y="3446791"/>
            <a:ext cx="2040341" cy="1214651"/>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1399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Number of Reservations Done For Weekends</a:t>
            </a:r>
            <a:endParaRPr lang="en-IN" dirty="0"/>
          </a:p>
        </p:txBody>
      </p:sp>
      <p:pic>
        <p:nvPicPr>
          <p:cNvPr id="3" name="Picture 2">
            <a:extLst>
              <a:ext uri="{FF2B5EF4-FFF2-40B4-BE49-F238E27FC236}">
                <a16:creationId xmlns:a16="http://schemas.microsoft.com/office/drawing/2014/main" id="{217BD2D9-12DC-083C-A4A6-2FCA29AE5F14}"/>
              </a:ext>
            </a:extLst>
          </p:cNvPr>
          <p:cNvPicPr>
            <a:picLocks noChangeAspect="1"/>
          </p:cNvPicPr>
          <p:nvPr/>
        </p:nvPicPr>
        <p:blipFill rotWithShape="1">
          <a:blip r:embed="rId2"/>
          <a:srcRect l="715" r="6883"/>
          <a:stretch/>
        </p:blipFill>
        <p:spPr>
          <a:xfrm>
            <a:off x="449310" y="1158338"/>
            <a:ext cx="6961424" cy="1600200"/>
          </a:xfrm>
          <a:prstGeom prst="rect">
            <a:avLst/>
          </a:prstGeom>
        </p:spPr>
      </p:pic>
      <p:pic>
        <p:nvPicPr>
          <p:cNvPr id="4" name="Picture 3">
            <a:extLst>
              <a:ext uri="{FF2B5EF4-FFF2-40B4-BE49-F238E27FC236}">
                <a16:creationId xmlns:a16="http://schemas.microsoft.com/office/drawing/2014/main" id="{903F8E99-D2AB-D5E5-5D75-6735E61557CA}"/>
              </a:ext>
            </a:extLst>
          </p:cNvPr>
          <p:cNvPicPr>
            <a:picLocks noChangeAspect="1"/>
          </p:cNvPicPr>
          <p:nvPr/>
        </p:nvPicPr>
        <p:blipFill rotWithShape="1">
          <a:blip r:embed="rId3"/>
          <a:srcRect l="4709" t="27466"/>
          <a:stretch/>
        </p:blipFill>
        <p:spPr>
          <a:xfrm>
            <a:off x="449310" y="3078754"/>
            <a:ext cx="2368953" cy="759978"/>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23133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Max and Min Delay in reservation </a:t>
            </a:r>
            <a:endParaRPr lang="en-IN" dirty="0"/>
          </a:p>
        </p:txBody>
      </p:sp>
      <p:pic>
        <p:nvPicPr>
          <p:cNvPr id="3" name="Picture 2">
            <a:extLst>
              <a:ext uri="{FF2B5EF4-FFF2-40B4-BE49-F238E27FC236}">
                <a16:creationId xmlns:a16="http://schemas.microsoft.com/office/drawing/2014/main" id="{ADBE1C4E-8CEE-A2AD-A498-4F64641926B3}"/>
              </a:ext>
            </a:extLst>
          </p:cNvPr>
          <p:cNvPicPr>
            <a:picLocks noChangeAspect="1"/>
          </p:cNvPicPr>
          <p:nvPr/>
        </p:nvPicPr>
        <p:blipFill rotWithShape="1">
          <a:blip r:embed="rId2"/>
          <a:srcRect l="955" r="8514"/>
          <a:stretch/>
        </p:blipFill>
        <p:spPr>
          <a:xfrm>
            <a:off x="720000" y="1426190"/>
            <a:ext cx="7110484" cy="1215676"/>
          </a:xfrm>
          <a:prstGeom prst="rect">
            <a:avLst/>
          </a:prstGeom>
        </p:spPr>
      </p:pic>
      <p:pic>
        <p:nvPicPr>
          <p:cNvPr id="4" name="Picture 3">
            <a:extLst>
              <a:ext uri="{FF2B5EF4-FFF2-40B4-BE49-F238E27FC236}">
                <a16:creationId xmlns:a16="http://schemas.microsoft.com/office/drawing/2014/main" id="{897B59E4-E04D-06B9-3F17-C877DEC43FAA}"/>
              </a:ext>
            </a:extLst>
          </p:cNvPr>
          <p:cNvPicPr>
            <a:picLocks noChangeAspect="1"/>
          </p:cNvPicPr>
          <p:nvPr/>
        </p:nvPicPr>
        <p:blipFill rotWithShape="1">
          <a:blip r:embed="rId3"/>
          <a:srcRect l="2572" t="30934" r="15802"/>
          <a:stretch/>
        </p:blipFill>
        <p:spPr>
          <a:xfrm>
            <a:off x="720000" y="2925777"/>
            <a:ext cx="2231409" cy="578907"/>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0314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Google Shape;420;p57"/>
          <p:cNvSpPr txBox="1">
            <a:spLocks noGrp="1"/>
          </p:cNvSpPr>
          <p:nvPr>
            <p:ph type="subTitle" idx="1"/>
          </p:nvPr>
        </p:nvSpPr>
        <p:spPr>
          <a:xfrm>
            <a:off x="4517412" y="3801807"/>
            <a:ext cx="2828700" cy="30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INSIGHTS</a:t>
            </a:r>
            <a:endParaRPr dirty="0"/>
          </a:p>
        </p:txBody>
      </p:sp>
      <p:sp>
        <p:nvSpPr>
          <p:cNvPr id="422" name="Google Shape;422;p57"/>
          <p:cNvSpPr txBox="1">
            <a:spLocks noGrp="1"/>
          </p:cNvSpPr>
          <p:nvPr>
            <p:ph type="title"/>
          </p:nvPr>
        </p:nvSpPr>
        <p:spPr>
          <a:xfrm>
            <a:off x="3771887" y="3807724"/>
            <a:ext cx="641700" cy="307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a:t>
            </a:r>
            <a:r>
              <a:rPr lang="en" dirty="0" smtClean="0"/>
              <a:t>05·</a:t>
            </a:r>
            <a:endParaRPr dirty="0"/>
          </a:p>
        </p:txBody>
      </p:sp>
      <p:sp>
        <p:nvSpPr>
          <p:cNvPr id="423" name="Google Shape;423;p57"/>
          <p:cNvSpPr txBox="1">
            <a:spLocks noGrp="1"/>
          </p:cNvSpPr>
          <p:nvPr>
            <p:ph type="subTitle" idx="3"/>
          </p:nvPr>
        </p:nvSpPr>
        <p:spPr>
          <a:xfrm>
            <a:off x="4517412" y="1770168"/>
            <a:ext cx="2828700" cy="31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smtClean="0"/>
              <a:t>INTRODUCTION</a:t>
            </a:r>
            <a:endParaRPr dirty="0"/>
          </a:p>
        </p:txBody>
      </p:sp>
      <p:sp>
        <p:nvSpPr>
          <p:cNvPr id="425" name="Google Shape;425;p57"/>
          <p:cNvSpPr txBox="1">
            <a:spLocks noGrp="1"/>
          </p:cNvSpPr>
          <p:nvPr>
            <p:ph type="title" idx="5"/>
          </p:nvPr>
        </p:nvSpPr>
        <p:spPr>
          <a:xfrm>
            <a:off x="3771887" y="1770166"/>
            <a:ext cx="641700" cy="31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·01·</a:t>
            </a:r>
            <a:endParaRPr dirty="0"/>
          </a:p>
        </p:txBody>
      </p:sp>
      <p:sp>
        <p:nvSpPr>
          <p:cNvPr id="426" name="Google Shape;426;p57"/>
          <p:cNvSpPr txBox="1">
            <a:spLocks noGrp="1"/>
          </p:cNvSpPr>
          <p:nvPr>
            <p:ph type="subTitle" idx="6"/>
          </p:nvPr>
        </p:nvSpPr>
        <p:spPr>
          <a:xfrm>
            <a:off x="4517412" y="2275435"/>
            <a:ext cx="2828700" cy="313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PROBLEM STATEMENT</a:t>
            </a:r>
            <a:endParaRPr dirty="0"/>
          </a:p>
        </p:txBody>
      </p:sp>
      <p:sp>
        <p:nvSpPr>
          <p:cNvPr id="428" name="Google Shape;428;p57"/>
          <p:cNvSpPr txBox="1">
            <a:spLocks noGrp="1"/>
          </p:cNvSpPr>
          <p:nvPr>
            <p:ph type="title" idx="8"/>
          </p:nvPr>
        </p:nvSpPr>
        <p:spPr>
          <a:xfrm>
            <a:off x="3771887" y="2275825"/>
            <a:ext cx="641700" cy="313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·02·</a:t>
            </a:r>
            <a:endParaRPr dirty="0"/>
          </a:p>
        </p:txBody>
      </p:sp>
      <p:sp>
        <p:nvSpPr>
          <p:cNvPr id="429" name="Google Shape;429;p57"/>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2"/>
                </a:solidFill>
              </a:rPr>
              <a:t>TABLE OF CONTENTS</a:t>
            </a:r>
            <a:endParaRPr>
              <a:solidFill>
                <a:schemeClr val="dk2"/>
              </a:solidFill>
            </a:endParaRPr>
          </a:p>
        </p:txBody>
      </p:sp>
      <p:sp>
        <p:nvSpPr>
          <p:cNvPr id="432" name="Google Shape;432;p57">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7">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7">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7">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6;p57"/>
          <p:cNvSpPr txBox="1">
            <a:spLocks noGrp="1"/>
          </p:cNvSpPr>
          <p:nvPr>
            <p:ph type="subTitle" idx="6"/>
          </p:nvPr>
        </p:nvSpPr>
        <p:spPr>
          <a:xfrm>
            <a:off x="4517412" y="2787055"/>
            <a:ext cx="2828700" cy="313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DATASET DESCRIPTION</a:t>
            </a:r>
            <a:endParaRPr dirty="0"/>
          </a:p>
        </p:txBody>
      </p:sp>
      <p:sp>
        <p:nvSpPr>
          <p:cNvPr id="22" name="Google Shape;428;p57"/>
          <p:cNvSpPr txBox="1">
            <a:spLocks/>
          </p:cNvSpPr>
          <p:nvPr/>
        </p:nvSpPr>
        <p:spPr>
          <a:xfrm>
            <a:off x="3771887" y="2787445"/>
            <a:ext cx="641700" cy="313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bhaya Libre"/>
              <a:buNone/>
              <a:defRPr sz="3000" b="1" i="0" u="none" strike="noStrike" cap="none">
                <a:solidFill>
                  <a:schemeClr val="dk2"/>
                </a:solidFill>
                <a:latin typeface="Abhaya Libre"/>
                <a:ea typeface="Abhaya Libre"/>
                <a:cs typeface="Abhaya Libre"/>
                <a:sym typeface="Abhaya Libre"/>
              </a:defRPr>
            </a:lvl1pPr>
            <a:lvl2pPr marR="0" lvl="1"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2pPr>
            <a:lvl3pPr marR="0" lvl="2"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3pPr>
            <a:lvl4pPr marR="0" lvl="3"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4pPr>
            <a:lvl5pPr marR="0" lvl="4"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5pPr>
            <a:lvl6pPr marR="0" lvl="5"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6pPr>
            <a:lvl7pPr marR="0" lvl="6"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7pPr>
            <a:lvl8pPr marR="0" lvl="7"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8pPr>
            <a:lvl9pPr marR="0" lvl="8"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9pPr>
          </a:lstStyle>
          <a:p>
            <a:r>
              <a:rPr lang="en" dirty="0" smtClean="0"/>
              <a:t>·03·</a:t>
            </a:r>
            <a:endParaRPr lang="en" dirty="0"/>
          </a:p>
        </p:txBody>
      </p:sp>
      <p:sp>
        <p:nvSpPr>
          <p:cNvPr id="23" name="Google Shape;426;p57"/>
          <p:cNvSpPr txBox="1">
            <a:spLocks noGrp="1"/>
          </p:cNvSpPr>
          <p:nvPr>
            <p:ph type="subTitle" idx="6"/>
          </p:nvPr>
        </p:nvSpPr>
        <p:spPr>
          <a:xfrm>
            <a:off x="4517412" y="3298675"/>
            <a:ext cx="4065756" cy="30895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DATA EXPLORATION AND ANALYSIS</a:t>
            </a:r>
            <a:endParaRPr dirty="0"/>
          </a:p>
        </p:txBody>
      </p:sp>
      <p:sp>
        <p:nvSpPr>
          <p:cNvPr id="24" name="Google Shape;428;p57"/>
          <p:cNvSpPr txBox="1">
            <a:spLocks/>
          </p:cNvSpPr>
          <p:nvPr/>
        </p:nvSpPr>
        <p:spPr>
          <a:xfrm>
            <a:off x="3771887" y="3294821"/>
            <a:ext cx="641700" cy="313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bhaya Libre"/>
              <a:buNone/>
              <a:defRPr sz="3000" b="1" i="0" u="none" strike="noStrike" cap="none">
                <a:solidFill>
                  <a:schemeClr val="dk2"/>
                </a:solidFill>
                <a:latin typeface="Abhaya Libre"/>
                <a:ea typeface="Abhaya Libre"/>
                <a:cs typeface="Abhaya Libre"/>
                <a:sym typeface="Abhaya Libre"/>
              </a:defRPr>
            </a:lvl1pPr>
            <a:lvl2pPr marR="0" lvl="1"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2pPr>
            <a:lvl3pPr marR="0" lvl="2"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3pPr>
            <a:lvl4pPr marR="0" lvl="3"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4pPr>
            <a:lvl5pPr marR="0" lvl="4"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5pPr>
            <a:lvl6pPr marR="0" lvl="5"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6pPr>
            <a:lvl7pPr marR="0" lvl="6"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7pPr>
            <a:lvl8pPr marR="0" lvl="7"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8pPr>
            <a:lvl9pPr marR="0" lvl="8"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9pPr>
          </a:lstStyle>
          <a:p>
            <a:r>
              <a:rPr lang="en" dirty="0" smtClean="0"/>
              <a:t>·04·</a:t>
            </a:r>
            <a:endParaRPr lang="e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Popular Mode of Reservation</a:t>
            </a:r>
            <a:endParaRPr lang="en-IN" dirty="0"/>
          </a:p>
        </p:txBody>
      </p:sp>
      <p:pic>
        <p:nvPicPr>
          <p:cNvPr id="3" name="Picture 2">
            <a:extLst>
              <a:ext uri="{FF2B5EF4-FFF2-40B4-BE49-F238E27FC236}">
                <a16:creationId xmlns:a16="http://schemas.microsoft.com/office/drawing/2014/main" id="{38ADD95F-6804-7B31-371C-F85E3DB37E3F}"/>
              </a:ext>
            </a:extLst>
          </p:cNvPr>
          <p:cNvPicPr>
            <a:picLocks noChangeAspect="1"/>
          </p:cNvPicPr>
          <p:nvPr/>
        </p:nvPicPr>
        <p:blipFill rotWithShape="1">
          <a:blip r:embed="rId2"/>
          <a:srcRect l="974"/>
          <a:stretch/>
        </p:blipFill>
        <p:spPr>
          <a:xfrm>
            <a:off x="720001" y="1104197"/>
            <a:ext cx="7704000" cy="1762125"/>
          </a:xfrm>
          <a:prstGeom prst="rect">
            <a:avLst/>
          </a:prstGeom>
        </p:spPr>
      </p:pic>
      <p:pic>
        <p:nvPicPr>
          <p:cNvPr id="4" name="Picture 3">
            <a:extLst>
              <a:ext uri="{FF2B5EF4-FFF2-40B4-BE49-F238E27FC236}">
                <a16:creationId xmlns:a16="http://schemas.microsoft.com/office/drawing/2014/main" id="{6A4C4286-561B-B34C-DE34-EE6CA2B51E40}"/>
              </a:ext>
            </a:extLst>
          </p:cNvPr>
          <p:cNvPicPr>
            <a:picLocks noChangeAspect="1"/>
          </p:cNvPicPr>
          <p:nvPr/>
        </p:nvPicPr>
        <p:blipFill rotWithShape="1">
          <a:blip r:embed="rId3"/>
          <a:srcRect l="3320" t="3897" r="1"/>
          <a:stretch/>
        </p:blipFill>
        <p:spPr>
          <a:xfrm>
            <a:off x="720000" y="3152997"/>
            <a:ext cx="2394258" cy="1235761"/>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3688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Number of Reservation are confirmed</a:t>
            </a:r>
            <a:endParaRPr lang="en-IN" dirty="0"/>
          </a:p>
        </p:txBody>
      </p:sp>
      <p:pic>
        <p:nvPicPr>
          <p:cNvPr id="3" name="Picture 2">
            <a:extLst>
              <a:ext uri="{FF2B5EF4-FFF2-40B4-BE49-F238E27FC236}">
                <a16:creationId xmlns:a16="http://schemas.microsoft.com/office/drawing/2014/main" id="{1D1E966D-D2CF-C15E-7A08-732533A7099F}"/>
              </a:ext>
            </a:extLst>
          </p:cNvPr>
          <p:cNvPicPr>
            <a:picLocks noChangeAspect="1"/>
          </p:cNvPicPr>
          <p:nvPr/>
        </p:nvPicPr>
        <p:blipFill rotWithShape="1">
          <a:blip r:embed="rId2"/>
          <a:srcRect l="1172"/>
          <a:stretch/>
        </p:blipFill>
        <p:spPr>
          <a:xfrm>
            <a:off x="720000" y="1330755"/>
            <a:ext cx="7041179" cy="1571625"/>
          </a:xfrm>
          <a:prstGeom prst="rect">
            <a:avLst/>
          </a:prstGeom>
        </p:spPr>
      </p:pic>
      <p:pic>
        <p:nvPicPr>
          <p:cNvPr id="4" name="Picture 3">
            <a:extLst>
              <a:ext uri="{FF2B5EF4-FFF2-40B4-BE49-F238E27FC236}">
                <a16:creationId xmlns:a16="http://schemas.microsoft.com/office/drawing/2014/main" id="{3F084CD1-0743-2602-5856-444BBFF7F2F2}"/>
              </a:ext>
            </a:extLst>
          </p:cNvPr>
          <p:cNvPicPr>
            <a:picLocks noChangeAspect="1"/>
          </p:cNvPicPr>
          <p:nvPr/>
        </p:nvPicPr>
        <p:blipFill>
          <a:blip r:embed="rId3"/>
          <a:stretch>
            <a:fillRect/>
          </a:stretch>
        </p:blipFill>
        <p:spPr>
          <a:xfrm>
            <a:off x="720000" y="3380310"/>
            <a:ext cx="2276475" cy="790575"/>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5730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Number of Children and Adult </a:t>
            </a:r>
            <a:endParaRPr lang="en-IN" dirty="0"/>
          </a:p>
        </p:txBody>
      </p:sp>
      <p:pic>
        <p:nvPicPr>
          <p:cNvPr id="3" name="Picture 2">
            <a:extLst>
              <a:ext uri="{FF2B5EF4-FFF2-40B4-BE49-F238E27FC236}">
                <a16:creationId xmlns:a16="http://schemas.microsoft.com/office/drawing/2014/main" id="{624AA8CB-F905-D5D1-2AFE-F30F5351DBC6}"/>
              </a:ext>
            </a:extLst>
          </p:cNvPr>
          <p:cNvPicPr>
            <a:picLocks noChangeAspect="1"/>
          </p:cNvPicPr>
          <p:nvPr/>
        </p:nvPicPr>
        <p:blipFill rotWithShape="1">
          <a:blip r:embed="rId2"/>
          <a:srcRect l="941" r="7560"/>
          <a:stretch/>
        </p:blipFill>
        <p:spPr>
          <a:xfrm>
            <a:off x="720000" y="1473241"/>
            <a:ext cx="7185546" cy="857250"/>
          </a:xfrm>
          <a:prstGeom prst="rect">
            <a:avLst/>
          </a:prstGeom>
        </p:spPr>
      </p:pic>
      <p:pic>
        <p:nvPicPr>
          <p:cNvPr id="4" name="Picture 3">
            <a:extLst>
              <a:ext uri="{FF2B5EF4-FFF2-40B4-BE49-F238E27FC236}">
                <a16:creationId xmlns:a16="http://schemas.microsoft.com/office/drawing/2014/main" id="{81C9A4C3-FEA2-E7FA-FC25-06E4BC804BA4}"/>
              </a:ext>
            </a:extLst>
          </p:cNvPr>
          <p:cNvPicPr>
            <a:picLocks noChangeAspect="1"/>
          </p:cNvPicPr>
          <p:nvPr/>
        </p:nvPicPr>
        <p:blipFill rotWithShape="1">
          <a:blip r:embed="rId3"/>
          <a:srcRect l="3192"/>
          <a:stretch/>
        </p:blipFill>
        <p:spPr>
          <a:xfrm>
            <a:off x="720000" y="2950907"/>
            <a:ext cx="1862636" cy="657225"/>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53782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Average number of Weekend Nights Spends</a:t>
            </a:r>
            <a:endParaRPr lang="en-IN" dirty="0"/>
          </a:p>
        </p:txBody>
      </p:sp>
      <p:pic>
        <p:nvPicPr>
          <p:cNvPr id="3" name="Picture 2">
            <a:extLst>
              <a:ext uri="{FF2B5EF4-FFF2-40B4-BE49-F238E27FC236}">
                <a16:creationId xmlns:a16="http://schemas.microsoft.com/office/drawing/2014/main" id="{7F0F505A-9443-E161-A940-6AE8E42B33E8}"/>
              </a:ext>
            </a:extLst>
          </p:cNvPr>
          <p:cNvPicPr>
            <a:picLocks noChangeAspect="1"/>
          </p:cNvPicPr>
          <p:nvPr/>
        </p:nvPicPr>
        <p:blipFill rotWithShape="1">
          <a:blip r:embed="rId2"/>
          <a:srcRect l="1011" r="5753"/>
          <a:stretch/>
        </p:blipFill>
        <p:spPr>
          <a:xfrm>
            <a:off x="720001" y="1365437"/>
            <a:ext cx="7703999" cy="923925"/>
          </a:xfrm>
          <a:prstGeom prst="rect">
            <a:avLst/>
          </a:prstGeom>
        </p:spPr>
      </p:pic>
      <p:pic>
        <p:nvPicPr>
          <p:cNvPr id="4" name="Picture 3">
            <a:extLst>
              <a:ext uri="{FF2B5EF4-FFF2-40B4-BE49-F238E27FC236}">
                <a16:creationId xmlns:a16="http://schemas.microsoft.com/office/drawing/2014/main" id="{E0B97EA9-1F2F-F080-BBEB-C055AC3B6A46}"/>
              </a:ext>
            </a:extLst>
          </p:cNvPr>
          <p:cNvPicPr>
            <a:picLocks noChangeAspect="1"/>
          </p:cNvPicPr>
          <p:nvPr/>
        </p:nvPicPr>
        <p:blipFill>
          <a:blip r:embed="rId3"/>
          <a:stretch>
            <a:fillRect/>
          </a:stretch>
        </p:blipFill>
        <p:spPr>
          <a:xfrm>
            <a:off x="720000" y="2801974"/>
            <a:ext cx="2133545" cy="647700"/>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9146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Month wise reservation every Year</a:t>
            </a:r>
            <a:endParaRPr lang="en-IN" dirty="0"/>
          </a:p>
        </p:txBody>
      </p:sp>
      <p:pic>
        <p:nvPicPr>
          <p:cNvPr id="3" name="Picture 2">
            <a:extLst>
              <a:ext uri="{FF2B5EF4-FFF2-40B4-BE49-F238E27FC236}">
                <a16:creationId xmlns:a16="http://schemas.microsoft.com/office/drawing/2014/main" id="{EDD013A0-3920-DE62-F37A-1DBB625A395C}"/>
              </a:ext>
            </a:extLst>
          </p:cNvPr>
          <p:cNvPicPr>
            <a:picLocks noChangeAspect="1"/>
          </p:cNvPicPr>
          <p:nvPr/>
        </p:nvPicPr>
        <p:blipFill rotWithShape="1">
          <a:blip r:embed="rId2"/>
          <a:srcRect l="824"/>
          <a:stretch/>
        </p:blipFill>
        <p:spPr>
          <a:xfrm>
            <a:off x="713275" y="852825"/>
            <a:ext cx="6572675" cy="1122279"/>
          </a:xfrm>
          <a:prstGeom prst="rect">
            <a:avLst/>
          </a:prstGeom>
        </p:spPr>
      </p:pic>
      <p:pic>
        <p:nvPicPr>
          <p:cNvPr id="4" name="Picture 3">
            <a:extLst>
              <a:ext uri="{FF2B5EF4-FFF2-40B4-BE49-F238E27FC236}">
                <a16:creationId xmlns:a16="http://schemas.microsoft.com/office/drawing/2014/main" id="{CC6CFE00-E33C-6C3E-A692-598C64160209}"/>
              </a:ext>
            </a:extLst>
          </p:cNvPr>
          <p:cNvPicPr>
            <a:picLocks noChangeAspect="1"/>
          </p:cNvPicPr>
          <p:nvPr/>
        </p:nvPicPr>
        <p:blipFill rotWithShape="1">
          <a:blip r:embed="rId3"/>
          <a:srcRect l="2361"/>
          <a:stretch/>
        </p:blipFill>
        <p:spPr>
          <a:xfrm>
            <a:off x="720000" y="2061104"/>
            <a:ext cx="4607904" cy="2689882"/>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4672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44" y="432201"/>
            <a:ext cx="8388096" cy="457200"/>
          </a:xfrm>
        </p:spPr>
        <p:txBody>
          <a:bodyPr/>
          <a:lstStyle/>
          <a:p>
            <a:r>
              <a:rPr lang="en-US" sz="3200" dirty="0"/>
              <a:t>Average night Spend during Week and Weekends </a:t>
            </a:r>
            <a:endParaRPr lang="en-IN" dirty="0"/>
          </a:p>
        </p:txBody>
      </p:sp>
      <p:pic>
        <p:nvPicPr>
          <p:cNvPr id="3" name="Picture 2">
            <a:extLst>
              <a:ext uri="{FF2B5EF4-FFF2-40B4-BE49-F238E27FC236}">
                <a16:creationId xmlns:a16="http://schemas.microsoft.com/office/drawing/2014/main" id="{6665F659-1089-8F9F-35A5-59053A05B097}"/>
              </a:ext>
            </a:extLst>
          </p:cNvPr>
          <p:cNvPicPr>
            <a:picLocks noChangeAspect="1"/>
          </p:cNvPicPr>
          <p:nvPr/>
        </p:nvPicPr>
        <p:blipFill rotWithShape="1">
          <a:blip r:embed="rId2"/>
          <a:srcRect l="793" r="2548"/>
          <a:stretch/>
        </p:blipFill>
        <p:spPr>
          <a:xfrm>
            <a:off x="390144" y="1441036"/>
            <a:ext cx="7506109" cy="869175"/>
          </a:xfrm>
          <a:prstGeom prst="rect">
            <a:avLst/>
          </a:prstGeom>
        </p:spPr>
      </p:pic>
      <p:pic>
        <p:nvPicPr>
          <p:cNvPr id="4" name="Picture 3">
            <a:extLst>
              <a:ext uri="{FF2B5EF4-FFF2-40B4-BE49-F238E27FC236}">
                <a16:creationId xmlns:a16="http://schemas.microsoft.com/office/drawing/2014/main" id="{2B9B23DD-D6A5-BE05-F888-F65BFD3BB8B0}"/>
              </a:ext>
            </a:extLst>
          </p:cNvPr>
          <p:cNvPicPr>
            <a:picLocks noChangeAspect="1"/>
          </p:cNvPicPr>
          <p:nvPr/>
        </p:nvPicPr>
        <p:blipFill rotWithShape="1">
          <a:blip r:embed="rId3"/>
          <a:srcRect l="1915" t="2325"/>
          <a:stretch/>
        </p:blipFill>
        <p:spPr>
          <a:xfrm>
            <a:off x="390144" y="2861846"/>
            <a:ext cx="2756065" cy="1432747"/>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83117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Average Price of Room type </a:t>
            </a:r>
            <a:endParaRPr lang="en-IN" dirty="0"/>
          </a:p>
        </p:txBody>
      </p:sp>
      <p:pic>
        <p:nvPicPr>
          <p:cNvPr id="3" name="Picture 2">
            <a:extLst>
              <a:ext uri="{FF2B5EF4-FFF2-40B4-BE49-F238E27FC236}">
                <a16:creationId xmlns:a16="http://schemas.microsoft.com/office/drawing/2014/main" id="{A8DBB0A0-1CC6-9926-E12F-9F9261811EAB}"/>
              </a:ext>
            </a:extLst>
          </p:cNvPr>
          <p:cNvPicPr>
            <a:picLocks noChangeAspect="1"/>
          </p:cNvPicPr>
          <p:nvPr/>
        </p:nvPicPr>
        <p:blipFill rotWithShape="1">
          <a:blip r:embed="rId2"/>
          <a:srcRect l="798"/>
          <a:stretch/>
        </p:blipFill>
        <p:spPr>
          <a:xfrm>
            <a:off x="720000" y="1146146"/>
            <a:ext cx="7642586" cy="2122157"/>
          </a:xfrm>
          <a:prstGeom prst="rect">
            <a:avLst/>
          </a:prstGeom>
        </p:spPr>
      </p:pic>
      <p:pic>
        <p:nvPicPr>
          <p:cNvPr id="4" name="Picture 3">
            <a:extLst>
              <a:ext uri="{FF2B5EF4-FFF2-40B4-BE49-F238E27FC236}">
                <a16:creationId xmlns:a16="http://schemas.microsoft.com/office/drawing/2014/main" id="{CE1284FA-705F-A088-7F2F-2CE0F31417C6}"/>
              </a:ext>
            </a:extLst>
          </p:cNvPr>
          <p:cNvPicPr>
            <a:picLocks noChangeAspect="1"/>
          </p:cNvPicPr>
          <p:nvPr/>
        </p:nvPicPr>
        <p:blipFill>
          <a:blip r:embed="rId3"/>
          <a:stretch>
            <a:fillRect/>
          </a:stretch>
        </p:blipFill>
        <p:spPr>
          <a:xfrm>
            <a:off x="720000" y="3452151"/>
            <a:ext cx="2219325" cy="1238250"/>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8527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Average Price of Room </a:t>
            </a:r>
            <a:r>
              <a:rPr lang="en-US" sz="3200" dirty="0" smtClean="0"/>
              <a:t>according </a:t>
            </a:r>
            <a:r>
              <a:rPr lang="en-US" sz="3200" dirty="0"/>
              <a:t>To Segment</a:t>
            </a:r>
            <a:endParaRPr lang="en-IN" dirty="0"/>
          </a:p>
        </p:txBody>
      </p:sp>
      <p:pic>
        <p:nvPicPr>
          <p:cNvPr id="3" name="Picture 2">
            <a:extLst>
              <a:ext uri="{FF2B5EF4-FFF2-40B4-BE49-F238E27FC236}">
                <a16:creationId xmlns:a16="http://schemas.microsoft.com/office/drawing/2014/main" id="{FA42DF4F-213E-E561-B79F-70BFE6FE8383}"/>
              </a:ext>
            </a:extLst>
          </p:cNvPr>
          <p:cNvPicPr>
            <a:picLocks noChangeAspect="1"/>
          </p:cNvPicPr>
          <p:nvPr/>
        </p:nvPicPr>
        <p:blipFill rotWithShape="1">
          <a:blip r:embed="rId2"/>
          <a:srcRect l="709" r="6641"/>
          <a:stretch/>
        </p:blipFill>
        <p:spPr>
          <a:xfrm>
            <a:off x="720000" y="1158338"/>
            <a:ext cx="7137780" cy="1847977"/>
          </a:xfrm>
          <a:prstGeom prst="rect">
            <a:avLst/>
          </a:prstGeom>
        </p:spPr>
      </p:pic>
      <p:pic>
        <p:nvPicPr>
          <p:cNvPr id="4" name="Picture 3">
            <a:extLst>
              <a:ext uri="{FF2B5EF4-FFF2-40B4-BE49-F238E27FC236}">
                <a16:creationId xmlns:a16="http://schemas.microsoft.com/office/drawing/2014/main" id="{886CADB5-8041-2B87-68F1-E6F03A593989}"/>
              </a:ext>
            </a:extLst>
          </p:cNvPr>
          <p:cNvPicPr>
            <a:picLocks noChangeAspect="1"/>
          </p:cNvPicPr>
          <p:nvPr/>
        </p:nvPicPr>
        <p:blipFill>
          <a:blip r:embed="rId3"/>
          <a:stretch>
            <a:fillRect/>
          </a:stretch>
        </p:blipFill>
        <p:spPr>
          <a:xfrm>
            <a:off x="720000" y="3311828"/>
            <a:ext cx="2905125" cy="1200150"/>
          </a:xfrm>
          <a:prstGeom prst="rect">
            <a:avLst/>
          </a:prstGeom>
        </p:spPr>
      </p:pic>
      <p:sp>
        <p:nvSpPr>
          <p:cNvPr id="5" name="Google Shape;1321;p86">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8886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0"/>
        <p:cNvGrpSpPr/>
        <p:nvPr/>
      </p:nvGrpSpPr>
      <p:grpSpPr>
        <a:xfrm>
          <a:off x="0" y="0"/>
          <a:ext cx="0" cy="0"/>
          <a:chOff x="0" y="0"/>
          <a:chExt cx="0" cy="0"/>
        </a:xfrm>
      </p:grpSpPr>
      <p:cxnSp>
        <p:nvCxnSpPr>
          <p:cNvPr id="1563" name="Google Shape;1563;p94"/>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565" name="Google Shape;1565;p94"/>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566" name="Google Shape;1566;p94">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4">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4">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4">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0;p58"/>
          <p:cNvSpPr txBox="1">
            <a:spLocks noGrp="1"/>
          </p:cNvSpPr>
          <p:nvPr>
            <p:ph type="title"/>
          </p:nvPr>
        </p:nvSpPr>
        <p:spPr>
          <a:xfrm>
            <a:off x="2176325" y="622313"/>
            <a:ext cx="4754750" cy="9144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IN" dirty="0" smtClean="0"/>
              <a:t>INSIGHTS</a:t>
            </a:r>
            <a:endParaRPr dirty="0"/>
          </a:p>
        </p:txBody>
      </p:sp>
      <p:sp>
        <p:nvSpPr>
          <p:cNvPr id="38" name="Google Shape;442;p58"/>
          <p:cNvSpPr txBox="1">
            <a:spLocks/>
          </p:cNvSpPr>
          <p:nvPr/>
        </p:nvSpPr>
        <p:spPr>
          <a:xfrm>
            <a:off x="713225" y="538286"/>
            <a:ext cx="1463100" cy="9144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smtClean="0">
                <a:solidFill>
                  <a:schemeClr val="bg2"/>
                </a:solidFill>
                <a:latin typeface="Abhaya Libre" panose="020B0604020202020204" charset="0"/>
                <a:cs typeface="Abhaya Libre" panose="020B0604020202020204" charset="0"/>
              </a:rPr>
              <a:t>·05·</a:t>
            </a:r>
            <a:endParaRPr lang="en" sz="6600" dirty="0">
              <a:solidFill>
                <a:schemeClr val="bg2"/>
              </a:solidFill>
              <a:latin typeface="Abhaya Libre" panose="020B0604020202020204" charset="0"/>
              <a:cs typeface="Abhaya Libre" panose="020B060402020202020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86"/>
          <p:cNvSpPr txBox="1">
            <a:spLocks noGrp="1"/>
          </p:cNvSpPr>
          <p:nvPr>
            <p:ph type="subTitle" idx="1"/>
          </p:nvPr>
        </p:nvSpPr>
        <p:spPr>
          <a:xfrm>
            <a:off x="720000" y="1344312"/>
            <a:ext cx="3081409"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smtClean="0"/>
              <a:t>MEAL 1 AND ROOM TYPE 1</a:t>
            </a:r>
            <a:endParaRPr dirty="0"/>
          </a:p>
        </p:txBody>
      </p:sp>
      <p:sp>
        <p:nvSpPr>
          <p:cNvPr id="1292" name="Google Shape;1292;p86"/>
          <p:cNvSpPr txBox="1">
            <a:spLocks noGrp="1"/>
          </p:cNvSpPr>
          <p:nvPr>
            <p:ph type="subTitle" idx="2"/>
          </p:nvPr>
        </p:nvSpPr>
        <p:spPr>
          <a:xfrm>
            <a:off x="877824" y="1814120"/>
            <a:ext cx="2923584"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N" dirty="0" smtClean="0"/>
              <a:t>The most popular choices among 700 reservations.</a:t>
            </a:r>
            <a:endParaRPr dirty="0"/>
          </a:p>
        </p:txBody>
      </p:sp>
      <p:sp>
        <p:nvSpPr>
          <p:cNvPr id="1293" name="Google Shape;1293;p86"/>
          <p:cNvSpPr txBox="1">
            <a:spLocks noGrp="1"/>
          </p:cNvSpPr>
          <p:nvPr>
            <p:ph type="subTitle" idx="3"/>
          </p:nvPr>
        </p:nvSpPr>
        <p:spPr>
          <a:xfrm>
            <a:off x="5350659" y="2459781"/>
            <a:ext cx="26838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577 RESERVATIONS</a:t>
            </a:r>
            <a:endParaRPr dirty="0"/>
          </a:p>
        </p:txBody>
      </p:sp>
      <p:sp>
        <p:nvSpPr>
          <p:cNvPr id="1294" name="Google Shape;1294;p86"/>
          <p:cNvSpPr txBox="1">
            <a:spLocks noGrp="1"/>
          </p:cNvSpPr>
          <p:nvPr>
            <p:ph type="subTitle" idx="4"/>
          </p:nvPr>
        </p:nvSpPr>
        <p:spPr>
          <a:xfrm>
            <a:off x="5350658" y="2929589"/>
            <a:ext cx="26838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smtClean="0"/>
              <a:t>Number of reservation are done in 2018.</a:t>
            </a:r>
            <a:endParaRPr dirty="0"/>
          </a:p>
        </p:txBody>
      </p:sp>
      <p:sp>
        <p:nvSpPr>
          <p:cNvPr id="1295" name="Google Shape;1295;p86"/>
          <p:cNvSpPr txBox="1">
            <a:spLocks noGrp="1"/>
          </p:cNvSpPr>
          <p:nvPr>
            <p:ph type="subTitle" idx="5"/>
          </p:nvPr>
        </p:nvSpPr>
        <p:spPr>
          <a:xfrm>
            <a:off x="1117608" y="3605674"/>
            <a:ext cx="2683800"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smtClean="0"/>
              <a:t>ONLINE</a:t>
            </a:r>
            <a:endParaRPr dirty="0"/>
          </a:p>
        </p:txBody>
      </p:sp>
      <p:sp>
        <p:nvSpPr>
          <p:cNvPr id="1296" name="Google Shape;1296;p86"/>
          <p:cNvSpPr txBox="1">
            <a:spLocks noGrp="1"/>
          </p:cNvSpPr>
          <p:nvPr>
            <p:ph type="subTitle" idx="6"/>
          </p:nvPr>
        </p:nvSpPr>
        <p:spPr>
          <a:xfrm>
            <a:off x="877824" y="4045054"/>
            <a:ext cx="2923625"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N" dirty="0" smtClean="0"/>
              <a:t>The most popular booking segment among the reservations. .</a:t>
            </a:r>
            <a:endParaRPr dirty="0"/>
          </a:p>
        </p:txBody>
      </p:sp>
      <p:sp>
        <p:nvSpPr>
          <p:cNvPr id="1297" name="Google Shape;1297;p8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KEY INSIGHTS</a:t>
            </a:r>
            <a:endParaRPr dirty="0"/>
          </a:p>
        </p:txBody>
      </p:sp>
      <p:cxnSp>
        <p:nvCxnSpPr>
          <p:cNvPr id="1301" name="Google Shape;1301;p86"/>
          <p:cNvCxnSpPr/>
          <p:nvPr/>
        </p:nvCxnSpPr>
        <p:spPr>
          <a:xfrm>
            <a:off x="4572000" y="2266944"/>
            <a:ext cx="0" cy="200700"/>
          </a:xfrm>
          <a:prstGeom prst="straightConnector1">
            <a:avLst/>
          </a:prstGeom>
          <a:noFill/>
          <a:ln w="9525" cap="flat" cmpd="sng">
            <a:solidFill>
              <a:schemeClr val="dk1"/>
            </a:solidFill>
            <a:prstDash val="solid"/>
            <a:round/>
            <a:headEnd type="none" w="med" len="med"/>
            <a:tailEnd type="none" w="med" len="med"/>
          </a:ln>
        </p:spPr>
      </p:cxnSp>
      <p:cxnSp>
        <p:nvCxnSpPr>
          <p:cNvPr id="1302" name="Google Shape;1302;p86"/>
          <p:cNvCxnSpPr/>
          <p:nvPr/>
        </p:nvCxnSpPr>
        <p:spPr>
          <a:xfrm>
            <a:off x="4572000" y="3382169"/>
            <a:ext cx="0" cy="200700"/>
          </a:xfrm>
          <a:prstGeom prst="straightConnector1">
            <a:avLst/>
          </a:prstGeom>
          <a:noFill/>
          <a:ln w="9525" cap="flat" cmpd="sng">
            <a:solidFill>
              <a:schemeClr val="dk1"/>
            </a:solidFill>
            <a:prstDash val="solid"/>
            <a:round/>
            <a:headEnd type="none" w="med" len="med"/>
            <a:tailEnd type="none" w="med" len="med"/>
          </a:ln>
        </p:spPr>
      </p:cxnSp>
      <p:grpSp>
        <p:nvGrpSpPr>
          <p:cNvPr id="1303" name="Google Shape;1303;p86"/>
          <p:cNvGrpSpPr/>
          <p:nvPr/>
        </p:nvGrpSpPr>
        <p:grpSpPr>
          <a:xfrm>
            <a:off x="4351447" y="2704776"/>
            <a:ext cx="441105" cy="440270"/>
            <a:chOff x="5242160" y="2921734"/>
            <a:chExt cx="315098" cy="314501"/>
          </a:xfrm>
        </p:grpSpPr>
        <p:sp>
          <p:nvSpPr>
            <p:cNvPr id="1304" name="Google Shape;1304;p86"/>
            <p:cNvSpPr/>
            <p:nvPr/>
          </p:nvSpPr>
          <p:spPr>
            <a:xfrm>
              <a:off x="5426927" y="2958812"/>
              <a:ext cx="92693" cy="90851"/>
            </a:xfrm>
            <a:custGeom>
              <a:avLst/>
              <a:gdLst/>
              <a:ahLst/>
              <a:cxnLst/>
              <a:rect l="l" t="t" r="r" b="b"/>
              <a:pathLst>
                <a:path w="3573" h="3502" extrusionOk="0">
                  <a:moveTo>
                    <a:pt x="1429" y="1"/>
                  </a:moveTo>
                  <a:lnTo>
                    <a:pt x="1429" y="858"/>
                  </a:lnTo>
                  <a:lnTo>
                    <a:pt x="0" y="1644"/>
                  </a:lnTo>
                  <a:lnTo>
                    <a:pt x="357" y="2263"/>
                  </a:lnTo>
                  <a:lnTo>
                    <a:pt x="1429" y="1668"/>
                  </a:lnTo>
                  <a:lnTo>
                    <a:pt x="1429" y="2477"/>
                  </a:lnTo>
                  <a:lnTo>
                    <a:pt x="691" y="2882"/>
                  </a:lnTo>
                  <a:lnTo>
                    <a:pt x="1048" y="3501"/>
                  </a:lnTo>
                  <a:lnTo>
                    <a:pt x="1786" y="3097"/>
                  </a:lnTo>
                  <a:lnTo>
                    <a:pt x="2548" y="3501"/>
                  </a:lnTo>
                  <a:lnTo>
                    <a:pt x="2882" y="2882"/>
                  </a:lnTo>
                  <a:lnTo>
                    <a:pt x="2143" y="2477"/>
                  </a:lnTo>
                  <a:lnTo>
                    <a:pt x="2143" y="1668"/>
                  </a:lnTo>
                  <a:lnTo>
                    <a:pt x="3239" y="2263"/>
                  </a:lnTo>
                  <a:lnTo>
                    <a:pt x="3572" y="1644"/>
                  </a:lnTo>
                  <a:lnTo>
                    <a:pt x="2143" y="858"/>
                  </a:lnTo>
                  <a:lnTo>
                    <a:pt x="2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6"/>
            <p:cNvSpPr/>
            <p:nvPr/>
          </p:nvSpPr>
          <p:spPr>
            <a:xfrm>
              <a:off x="5242160" y="2921734"/>
              <a:ext cx="315098" cy="314501"/>
            </a:xfrm>
            <a:custGeom>
              <a:avLst/>
              <a:gdLst/>
              <a:ahLst/>
              <a:cxnLst/>
              <a:rect l="l" t="t" r="r" b="b"/>
              <a:pathLst>
                <a:path w="12146" h="12123" extrusionOk="0">
                  <a:moveTo>
                    <a:pt x="3049" y="3430"/>
                  </a:moveTo>
                  <a:cubicBezTo>
                    <a:pt x="2954" y="3764"/>
                    <a:pt x="2882" y="4192"/>
                    <a:pt x="2858" y="4621"/>
                  </a:cubicBezTo>
                  <a:lnTo>
                    <a:pt x="2168" y="4621"/>
                  </a:lnTo>
                  <a:cubicBezTo>
                    <a:pt x="2287" y="4097"/>
                    <a:pt x="2620" y="3668"/>
                    <a:pt x="3049" y="3430"/>
                  </a:cubicBezTo>
                  <a:close/>
                  <a:moveTo>
                    <a:pt x="3930" y="3240"/>
                  </a:moveTo>
                  <a:cubicBezTo>
                    <a:pt x="4025" y="3382"/>
                    <a:pt x="4216" y="3835"/>
                    <a:pt x="4263" y="4621"/>
                  </a:cubicBezTo>
                  <a:lnTo>
                    <a:pt x="3573" y="4621"/>
                  </a:lnTo>
                  <a:cubicBezTo>
                    <a:pt x="3620" y="3835"/>
                    <a:pt x="3811" y="3382"/>
                    <a:pt x="3930" y="3240"/>
                  </a:cubicBezTo>
                  <a:close/>
                  <a:moveTo>
                    <a:pt x="4787" y="3430"/>
                  </a:moveTo>
                  <a:cubicBezTo>
                    <a:pt x="5216" y="3668"/>
                    <a:pt x="5549" y="4097"/>
                    <a:pt x="5668" y="4621"/>
                  </a:cubicBezTo>
                  <a:lnTo>
                    <a:pt x="4978" y="4621"/>
                  </a:lnTo>
                  <a:cubicBezTo>
                    <a:pt x="4954" y="4192"/>
                    <a:pt x="4883" y="3764"/>
                    <a:pt x="4787" y="3430"/>
                  </a:cubicBezTo>
                  <a:close/>
                  <a:moveTo>
                    <a:pt x="2858" y="5335"/>
                  </a:moveTo>
                  <a:cubicBezTo>
                    <a:pt x="2882" y="5764"/>
                    <a:pt x="2954" y="6169"/>
                    <a:pt x="3049" y="6526"/>
                  </a:cubicBezTo>
                  <a:cubicBezTo>
                    <a:pt x="2620" y="6288"/>
                    <a:pt x="2287" y="5835"/>
                    <a:pt x="2168" y="5335"/>
                  </a:cubicBezTo>
                  <a:close/>
                  <a:moveTo>
                    <a:pt x="5668" y="5335"/>
                  </a:moveTo>
                  <a:cubicBezTo>
                    <a:pt x="5549" y="5835"/>
                    <a:pt x="5216" y="6288"/>
                    <a:pt x="4787" y="6526"/>
                  </a:cubicBezTo>
                  <a:cubicBezTo>
                    <a:pt x="4883" y="6169"/>
                    <a:pt x="4954" y="5764"/>
                    <a:pt x="4978" y="5335"/>
                  </a:cubicBezTo>
                  <a:close/>
                  <a:moveTo>
                    <a:pt x="4263" y="5335"/>
                  </a:moveTo>
                  <a:cubicBezTo>
                    <a:pt x="4216" y="6097"/>
                    <a:pt x="4025" y="6574"/>
                    <a:pt x="3930" y="6717"/>
                  </a:cubicBezTo>
                  <a:cubicBezTo>
                    <a:pt x="3811" y="6574"/>
                    <a:pt x="3620" y="6097"/>
                    <a:pt x="3573" y="5335"/>
                  </a:cubicBezTo>
                  <a:close/>
                  <a:moveTo>
                    <a:pt x="11432" y="715"/>
                  </a:moveTo>
                  <a:lnTo>
                    <a:pt x="11432" y="6788"/>
                  </a:lnTo>
                  <a:cubicBezTo>
                    <a:pt x="11432" y="7002"/>
                    <a:pt x="11265" y="7145"/>
                    <a:pt x="11074" y="7145"/>
                  </a:cubicBezTo>
                  <a:lnTo>
                    <a:pt x="6764" y="7145"/>
                  </a:lnTo>
                  <a:cubicBezTo>
                    <a:pt x="6573" y="7145"/>
                    <a:pt x="6407" y="7002"/>
                    <a:pt x="6407" y="6788"/>
                  </a:cubicBezTo>
                  <a:lnTo>
                    <a:pt x="6407" y="715"/>
                  </a:lnTo>
                  <a:close/>
                  <a:moveTo>
                    <a:pt x="5692" y="1787"/>
                  </a:moveTo>
                  <a:lnTo>
                    <a:pt x="5692" y="3240"/>
                  </a:lnTo>
                  <a:cubicBezTo>
                    <a:pt x="5240" y="2763"/>
                    <a:pt x="4621" y="2478"/>
                    <a:pt x="3930" y="2478"/>
                  </a:cubicBezTo>
                  <a:cubicBezTo>
                    <a:pt x="2549" y="2478"/>
                    <a:pt x="1429" y="3597"/>
                    <a:pt x="1429" y="4978"/>
                  </a:cubicBezTo>
                  <a:cubicBezTo>
                    <a:pt x="1429" y="6335"/>
                    <a:pt x="2549" y="7455"/>
                    <a:pt x="3930" y="7455"/>
                  </a:cubicBezTo>
                  <a:cubicBezTo>
                    <a:pt x="4621" y="7455"/>
                    <a:pt x="5240" y="7169"/>
                    <a:pt x="5692" y="6717"/>
                  </a:cubicBezTo>
                  <a:lnTo>
                    <a:pt x="5692" y="6788"/>
                  </a:lnTo>
                  <a:cubicBezTo>
                    <a:pt x="5692" y="7074"/>
                    <a:pt x="5788" y="7312"/>
                    <a:pt x="5978" y="7502"/>
                  </a:cubicBezTo>
                  <a:cubicBezTo>
                    <a:pt x="5811" y="7693"/>
                    <a:pt x="5716" y="7907"/>
                    <a:pt x="5692" y="8169"/>
                  </a:cubicBezTo>
                  <a:lnTo>
                    <a:pt x="1429" y="8169"/>
                  </a:lnTo>
                  <a:lnTo>
                    <a:pt x="1429" y="8884"/>
                  </a:lnTo>
                  <a:lnTo>
                    <a:pt x="5692" y="8884"/>
                  </a:lnTo>
                  <a:lnTo>
                    <a:pt x="5692" y="10336"/>
                  </a:lnTo>
                  <a:lnTo>
                    <a:pt x="715" y="10336"/>
                  </a:lnTo>
                  <a:lnTo>
                    <a:pt x="715" y="1787"/>
                  </a:lnTo>
                  <a:close/>
                  <a:moveTo>
                    <a:pt x="11074" y="7860"/>
                  </a:moveTo>
                  <a:cubicBezTo>
                    <a:pt x="11265" y="7860"/>
                    <a:pt x="11432" y="8026"/>
                    <a:pt x="11432" y="8217"/>
                  </a:cubicBezTo>
                  <a:lnTo>
                    <a:pt x="11432" y="11408"/>
                  </a:lnTo>
                  <a:lnTo>
                    <a:pt x="6407" y="11408"/>
                  </a:lnTo>
                  <a:lnTo>
                    <a:pt x="6407" y="8217"/>
                  </a:lnTo>
                  <a:cubicBezTo>
                    <a:pt x="6407" y="8026"/>
                    <a:pt x="6573" y="7860"/>
                    <a:pt x="6764" y="7860"/>
                  </a:cubicBezTo>
                  <a:close/>
                  <a:moveTo>
                    <a:pt x="5692" y="1"/>
                  </a:moveTo>
                  <a:lnTo>
                    <a:pt x="5692" y="1073"/>
                  </a:lnTo>
                  <a:lnTo>
                    <a:pt x="1" y="1073"/>
                  </a:lnTo>
                  <a:lnTo>
                    <a:pt x="1" y="11051"/>
                  </a:lnTo>
                  <a:lnTo>
                    <a:pt x="5692" y="11051"/>
                  </a:lnTo>
                  <a:lnTo>
                    <a:pt x="5692" y="12122"/>
                  </a:lnTo>
                  <a:lnTo>
                    <a:pt x="12146" y="12122"/>
                  </a:lnTo>
                  <a:lnTo>
                    <a:pt x="12146" y="8217"/>
                  </a:lnTo>
                  <a:cubicBezTo>
                    <a:pt x="12146" y="7955"/>
                    <a:pt x="12027" y="7693"/>
                    <a:pt x="11860" y="7502"/>
                  </a:cubicBezTo>
                  <a:cubicBezTo>
                    <a:pt x="12027" y="7312"/>
                    <a:pt x="12146" y="7074"/>
                    <a:pt x="12146" y="6788"/>
                  </a:cubicBezTo>
                  <a:lnTo>
                    <a:pt x="1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6"/>
            <p:cNvSpPr/>
            <p:nvPr/>
          </p:nvSpPr>
          <p:spPr>
            <a:xfrm>
              <a:off x="5426927" y="3181255"/>
              <a:ext cx="64882" cy="17952"/>
            </a:xfrm>
            <a:custGeom>
              <a:avLst/>
              <a:gdLst/>
              <a:ahLst/>
              <a:cxnLst/>
              <a:rect l="l" t="t" r="r" b="b"/>
              <a:pathLst>
                <a:path w="2501" h="692" extrusionOk="0">
                  <a:moveTo>
                    <a:pt x="0" y="1"/>
                  </a:moveTo>
                  <a:lnTo>
                    <a:pt x="0" y="692"/>
                  </a:lnTo>
                  <a:lnTo>
                    <a:pt x="2501" y="692"/>
                  </a:lnTo>
                  <a:lnTo>
                    <a:pt x="2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6"/>
            <p:cNvSpPr/>
            <p:nvPr/>
          </p:nvSpPr>
          <p:spPr>
            <a:xfrm>
              <a:off x="5426927" y="3144203"/>
              <a:ext cx="64882" cy="18549"/>
            </a:xfrm>
            <a:custGeom>
              <a:avLst/>
              <a:gdLst/>
              <a:ahLst/>
              <a:cxnLst/>
              <a:rect l="l" t="t" r="r" b="b"/>
              <a:pathLst>
                <a:path w="2501" h="715" extrusionOk="0">
                  <a:moveTo>
                    <a:pt x="0" y="0"/>
                  </a:moveTo>
                  <a:lnTo>
                    <a:pt x="0" y="714"/>
                  </a:lnTo>
                  <a:lnTo>
                    <a:pt x="2501" y="714"/>
                  </a:lnTo>
                  <a:lnTo>
                    <a:pt x="2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6"/>
            <p:cNvSpPr/>
            <p:nvPr/>
          </p:nvSpPr>
          <p:spPr>
            <a:xfrm>
              <a:off x="5426927" y="3070669"/>
              <a:ext cx="93315" cy="17926"/>
            </a:xfrm>
            <a:custGeom>
              <a:avLst/>
              <a:gdLst/>
              <a:ahLst/>
              <a:cxnLst/>
              <a:rect l="l" t="t" r="r" b="b"/>
              <a:pathLst>
                <a:path w="3597" h="691" extrusionOk="0">
                  <a:moveTo>
                    <a:pt x="0" y="0"/>
                  </a:moveTo>
                  <a:lnTo>
                    <a:pt x="0" y="691"/>
                  </a:lnTo>
                  <a:lnTo>
                    <a:pt x="3596" y="691"/>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6"/>
            <p:cNvSpPr/>
            <p:nvPr/>
          </p:nvSpPr>
          <p:spPr>
            <a:xfrm>
              <a:off x="5426927" y="2958812"/>
              <a:ext cx="18549" cy="17952"/>
            </a:xfrm>
            <a:custGeom>
              <a:avLst/>
              <a:gdLst/>
              <a:ahLst/>
              <a:cxnLst/>
              <a:rect l="l" t="t" r="r" b="b"/>
              <a:pathLst>
                <a:path w="715" h="692" extrusionOk="0">
                  <a:moveTo>
                    <a:pt x="0" y="1"/>
                  </a:moveTo>
                  <a:lnTo>
                    <a:pt x="0" y="691"/>
                  </a:lnTo>
                  <a:lnTo>
                    <a:pt x="715" y="691"/>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86"/>
          <p:cNvGrpSpPr/>
          <p:nvPr/>
        </p:nvGrpSpPr>
        <p:grpSpPr>
          <a:xfrm>
            <a:off x="4351452" y="1526315"/>
            <a:ext cx="441096" cy="548616"/>
            <a:chOff x="2753268" y="1492525"/>
            <a:chExt cx="253329" cy="315098"/>
          </a:xfrm>
        </p:grpSpPr>
        <p:sp>
          <p:nvSpPr>
            <p:cNvPr id="1311" name="Google Shape;1311;p86"/>
            <p:cNvSpPr/>
            <p:nvPr/>
          </p:nvSpPr>
          <p:spPr>
            <a:xfrm>
              <a:off x="2753268" y="1492525"/>
              <a:ext cx="253329" cy="315098"/>
            </a:xfrm>
            <a:custGeom>
              <a:avLst/>
              <a:gdLst/>
              <a:ahLst/>
              <a:cxnLst/>
              <a:rect l="l" t="t" r="r" b="b"/>
              <a:pathLst>
                <a:path w="9765" h="12146" extrusionOk="0">
                  <a:moveTo>
                    <a:pt x="5216" y="2906"/>
                  </a:moveTo>
                  <a:lnTo>
                    <a:pt x="5216" y="2906"/>
                  </a:lnTo>
                  <a:cubicBezTo>
                    <a:pt x="6145" y="3120"/>
                    <a:pt x="6883" y="3739"/>
                    <a:pt x="7264" y="4573"/>
                  </a:cubicBezTo>
                  <a:cubicBezTo>
                    <a:pt x="7043" y="4480"/>
                    <a:pt x="6821" y="4445"/>
                    <a:pt x="6622" y="4445"/>
                  </a:cubicBezTo>
                  <a:cubicBezTo>
                    <a:pt x="6564" y="4445"/>
                    <a:pt x="6508" y="4448"/>
                    <a:pt x="6455" y="4454"/>
                  </a:cubicBezTo>
                  <a:cubicBezTo>
                    <a:pt x="6344" y="4476"/>
                    <a:pt x="6238" y="4486"/>
                    <a:pt x="6139" y="4486"/>
                  </a:cubicBezTo>
                  <a:cubicBezTo>
                    <a:pt x="5919" y="4486"/>
                    <a:pt x="5736" y="4433"/>
                    <a:pt x="5621" y="4334"/>
                  </a:cubicBezTo>
                  <a:cubicBezTo>
                    <a:pt x="5478" y="4215"/>
                    <a:pt x="5383" y="4001"/>
                    <a:pt x="5383" y="3739"/>
                  </a:cubicBezTo>
                  <a:cubicBezTo>
                    <a:pt x="5359" y="3430"/>
                    <a:pt x="5311" y="3144"/>
                    <a:pt x="5216" y="2906"/>
                  </a:cubicBezTo>
                  <a:close/>
                  <a:moveTo>
                    <a:pt x="2501" y="715"/>
                  </a:moveTo>
                  <a:cubicBezTo>
                    <a:pt x="3478" y="715"/>
                    <a:pt x="4264" y="1524"/>
                    <a:pt x="4264" y="2501"/>
                  </a:cubicBezTo>
                  <a:cubicBezTo>
                    <a:pt x="4264" y="2977"/>
                    <a:pt x="4097" y="3430"/>
                    <a:pt x="3740" y="3763"/>
                  </a:cubicBezTo>
                  <a:lnTo>
                    <a:pt x="2501" y="5001"/>
                  </a:lnTo>
                  <a:lnTo>
                    <a:pt x="1239" y="3763"/>
                  </a:lnTo>
                  <a:cubicBezTo>
                    <a:pt x="906" y="3430"/>
                    <a:pt x="715" y="2977"/>
                    <a:pt x="715" y="2501"/>
                  </a:cubicBezTo>
                  <a:cubicBezTo>
                    <a:pt x="715" y="1524"/>
                    <a:pt x="1525" y="715"/>
                    <a:pt x="2501" y="715"/>
                  </a:cubicBezTo>
                  <a:close/>
                  <a:moveTo>
                    <a:pt x="4668" y="3715"/>
                  </a:moveTo>
                  <a:cubicBezTo>
                    <a:pt x="4668" y="3739"/>
                    <a:pt x="4668" y="3739"/>
                    <a:pt x="4668" y="3763"/>
                  </a:cubicBezTo>
                  <a:cubicBezTo>
                    <a:pt x="4692" y="4358"/>
                    <a:pt x="4954" y="4692"/>
                    <a:pt x="5169" y="4882"/>
                  </a:cubicBezTo>
                  <a:cubicBezTo>
                    <a:pt x="5419" y="5097"/>
                    <a:pt x="5762" y="5204"/>
                    <a:pt x="6160" y="5204"/>
                  </a:cubicBezTo>
                  <a:cubicBezTo>
                    <a:pt x="6292" y="5204"/>
                    <a:pt x="6431" y="5192"/>
                    <a:pt x="6574" y="5168"/>
                  </a:cubicBezTo>
                  <a:cubicBezTo>
                    <a:pt x="6599" y="5164"/>
                    <a:pt x="6624" y="5162"/>
                    <a:pt x="6651" y="5162"/>
                  </a:cubicBezTo>
                  <a:cubicBezTo>
                    <a:pt x="6947" y="5162"/>
                    <a:pt x="7304" y="5398"/>
                    <a:pt x="7479" y="5573"/>
                  </a:cubicBezTo>
                  <a:cubicBezTo>
                    <a:pt x="7479" y="5620"/>
                    <a:pt x="7479" y="5668"/>
                    <a:pt x="7479" y="5716"/>
                  </a:cubicBezTo>
                  <a:cubicBezTo>
                    <a:pt x="7479" y="6192"/>
                    <a:pt x="7360" y="6668"/>
                    <a:pt x="7169" y="7049"/>
                  </a:cubicBezTo>
                  <a:cubicBezTo>
                    <a:pt x="6907" y="7049"/>
                    <a:pt x="6502" y="7002"/>
                    <a:pt x="6383" y="6740"/>
                  </a:cubicBezTo>
                  <a:cubicBezTo>
                    <a:pt x="6216" y="6382"/>
                    <a:pt x="5907" y="6121"/>
                    <a:pt x="5502" y="5978"/>
                  </a:cubicBezTo>
                  <a:cubicBezTo>
                    <a:pt x="5319" y="5909"/>
                    <a:pt x="5125" y="5873"/>
                    <a:pt x="4935" y="5873"/>
                  </a:cubicBezTo>
                  <a:cubicBezTo>
                    <a:pt x="4731" y="5873"/>
                    <a:pt x="4532" y="5915"/>
                    <a:pt x="4359" y="6001"/>
                  </a:cubicBezTo>
                  <a:cubicBezTo>
                    <a:pt x="4073" y="6144"/>
                    <a:pt x="3906" y="6311"/>
                    <a:pt x="3764" y="6430"/>
                  </a:cubicBezTo>
                  <a:cubicBezTo>
                    <a:pt x="3622" y="6572"/>
                    <a:pt x="3546" y="6648"/>
                    <a:pt x="3359" y="6648"/>
                  </a:cubicBezTo>
                  <a:cubicBezTo>
                    <a:pt x="3295" y="6648"/>
                    <a:pt x="3218" y="6639"/>
                    <a:pt x="3121" y="6621"/>
                  </a:cubicBezTo>
                  <a:cubicBezTo>
                    <a:pt x="3063" y="6611"/>
                    <a:pt x="3006" y="6607"/>
                    <a:pt x="2950" y="6607"/>
                  </a:cubicBezTo>
                  <a:cubicBezTo>
                    <a:pt x="2591" y="6607"/>
                    <a:pt x="2276" y="6789"/>
                    <a:pt x="2049" y="6954"/>
                  </a:cubicBezTo>
                  <a:cubicBezTo>
                    <a:pt x="1858" y="6573"/>
                    <a:pt x="1763" y="6168"/>
                    <a:pt x="1763" y="5716"/>
                  </a:cubicBezTo>
                  <a:cubicBezTo>
                    <a:pt x="1763" y="5573"/>
                    <a:pt x="1763" y="5454"/>
                    <a:pt x="1787" y="5311"/>
                  </a:cubicBezTo>
                  <a:lnTo>
                    <a:pt x="2501" y="6025"/>
                  </a:lnTo>
                  <a:lnTo>
                    <a:pt x="4264" y="4263"/>
                  </a:lnTo>
                  <a:cubicBezTo>
                    <a:pt x="4430" y="4096"/>
                    <a:pt x="4549" y="3906"/>
                    <a:pt x="4668" y="3715"/>
                  </a:cubicBezTo>
                  <a:close/>
                  <a:moveTo>
                    <a:pt x="4948" y="6591"/>
                  </a:moveTo>
                  <a:cubicBezTo>
                    <a:pt x="5050" y="6591"/>
                    <a:pt x="5157" y="6609"/>
                    <a:pt x="5264" y="6644"/>
                  </a:cubicBezTo>
                  <a:cubicBezTo>
                    <a:pt x="5478" y="6716"/>
                    <a:pt x="5645" y="6859"/>
                    <a:pt x="5740" y="7049"/>
                  </a:cubicBezTo>
                  <a:cubicBezTo>
                    <a:pt x="5931" y="7430"/>
                    <a:pt x="6288" y="7645"/>
                    <a:pt x="6669" y="7716"/>
                  </a:cubicBezTo>
                  <a:cubicBezTo>
                    <a:pt x="6145" y="8240"/>
                    <a:pt x="5431" y="8573"/>
                    <a:pt x="4621" y="8573"/>
                  </a:cubicBezTo>
                  <a:cubicBezTo>
                    <a:pt x="3740" y="8573"/>
                    <a:pt x="2954" y="8192"/>
                    <a:pt x="2430" y="7549"/>
                  </a:cubicBezTo>
                  <a:cubicBezTo>
                    <a:pt x="2553" y="7446"/>
                    <a:pt x="2730" y="7326"/>
                    <a:pt x="2915" y="7326"/>
                  </a:cubicBezTo>
                  <a:cubicBezTo>
                    <a:pt x="2943" y="7326"/>
                    <a:pt x="2972" y="7329"/>
                    <a:pt x="3001" y="7335"/>
                  </a:cubicBezTo>
                  <a:cubicBezTo>
                    <a:pt x="3130" y="7358"/>
                    <a:pt x="3245" y="7369"/>
                    <a:pt x="3348" y="7369"/>
                  </a:cubicBezTo>
                  <a:cubicBezTo>
                    <a:pt x="3779" y="7369"/>
                    <a:pt x="4009" y="7185"/>
                    <a:pt x="4240" y="6954"/>
                  </a:cubicBezTo>
                  <a:cubicBezTo>
                    <a:pt x="4359" y="6835"/>
                    <a:pt x="4478" y="6740"/>
                    <a:pt x="4668" y="6644"/>
                  </a:cubicBezTo>
                  <a:cubicBezTo>
                    <a:pt x="4752" y="6609"/>
                    <a:pt x="4847" y="6591"/>
                    <a:pt x="4948" y="6591"/>
                  </a:cubicBezTo>
                  <a:close/>
                  <a:moveTo>
                    <a:pt x="6597" y="1905"/>
                  </a:moveTo>
                  <a:cubicBezTo>
                    <a:pt x="7502" y="2382"/>
                    <a:pt x="8193" y="3120"/>
                    <a:pt x="8598" y="4072"/>
                  </a:cubicBezTo>
                  <a:cubicBezTo>
                    <a:pt x="9027" y="5144"/>
                    <a:pt x="9027" y="6311"/>
                    <a:pt x="8598" y="7359"/>
                  </a:cubicBezTo>
                  <a:cubicBezTo>
                    <a:pt x="7895" y="9011"/>
                    <a:pt x="6300" y="10012"/>
                    <a:pt x="4608" y="10012"/>
                  </a:cubicBezTo>
                  <a:cubicBezTo>
                    <a:pt x="4177" y="10012"/>
                    <a:pt x="3741" y="9947"/>
                    <a:pt x="3311" y="9812"/>
                  </a:cubicBezTo>
                  <a:lnTo>
                    <a:pt x="3597" y="9145"/>
                  </a:lnTo>
                  <a:cubicBezTo>
                    <a:pt x="3930" y="9240"/>
                    <a:pt x="4264" y="9288"/>
                    <a:pt x="4621" y="9288"/>
                  </a:cubicBezTo>
                  <a:cubicBezTo>
                    <a:pt x="6597" y="9288"/>
                    <a:pt x="8193" y="7692"/>
                    <a:pt x="8193" y="5716"/>
                  </a:cubicBezTo>
                  <a:cubicBezTo>
                    <a:pt x="8193" y="4358"/>
                    <a:pt x="7431" y="3168"/>
                    <a:pt x="6312" y="2572"/>
                  </a:cubicBezTo>
                  <a:lnTo>
                    <a:pt x="6597" y="1905"/>
                  </a:lnTo>
                  <a:close/>
                  <a:moveTo>
                    <a:pt x="2501" y="0"/>
                  </a:moveTo>
                  <a:cubicBezTo>
                    <a:pt x="1120" y="0"/>
                    <a:pt x="1" y="1120"/>
                    <a:pt x="1" y="2501"/>
                  </a:cubicBezTo>
                  <a:cubicBezTo>
                    <a:pt x="1" y="3168"/>
                    <a:pt x="263" y="3787"/>
                    <a:pt x="739" y="4263"/>
                  </a:cubicBezTo>
                  <a:lnTo>
                    <a:pt x="1192" y="4715"/>
                  </a:lnTo>
                  <a:cubicBezTo>
                    <a:pt x="1096" y="5049"/>
                    <a:pt x="1049" y="5382"/>
                    <a:pt x="1049" y="5716"/>
                  </a:cubicBezTo>
                  <a:cubicBezTo>
                    <a:pt x="1049" y="7073"/>
                    <a:pt x="1811" y="8264"/>
                    <a:pt x="2930" y="8859"/>
                  </a:cubicBezTo>
                  <a:lnTo>
                    <a:pt x="2668" y="9550"/>
                  </a:lnTo>
                  <a:lnTo>
                    <a:pt x="2001" y="9264"/>
                  </a:lnTo>
                  <a:lnTo>
                    <a:pt x="1739" y="9931"/>
                  </a:lnTo>
                  <a:lnTo>
                    <a:pt x="2716" y="10336"/>
                  </a:lnTo>
                  <a:cubicBezTo>
                    <a:pt x="3216" y="10550"/>
                    <a:pt x="3740" y="10669"/>
                    <a:pt x="4264" y="10693"/>
                  </a:cubicBezTo>
                  <a:lnTo>
                    <a:pt x="4264" y="11431"/>
                  </a:lnTo>
                  <a:lnTo>
                    <a:pt x="1787" y="11431"/>
                  </a:lnTo>
                  <a:lnTo>
                    <a:pt x="1787" y="12146"/>
                  </a:lnTo>
                  <a:lnTo>
                    <a:pt x="7479" y="12146"/>
                  </a:lnTo>
                  <a:lnTo>
                    <a:pt x="7479" y="11431"/>
                  </a:lnTo>
                  <a:lnTo>
                    <a:pt x="4978" y="11431"/>
                  </a:lnTo>
                  <a:lnTo>
                    <a:pt x="4978" y="10693"/>
                  </a:lnTo>
                  <a:cubicBezTo>
                    <a:pt x="6812" y="10574"/>
                    <a:pt x="8503" y="9431"/>
                    <a:pt x="9241" y="7621"/>
                  </a:cubicBezTo>
                  <a:cubicBezTo>
                    <a:pt x="9765" y="6406"/>
                    <a:pt x="9765" y="5049"/>
                    <a:pt x="9241" y="3811"/>
                  </a:cubicBezTo>
                  <a:cubicBezTo>
                    <a:pt x="8741" y="2572"/>
                    <a:pt x="7764" y="1620"/>
                    <a:pt x="6550" y="1096"/>
                  </a:cubicBezTo>
                  <a:lnTo>
                    <a:pt x="5550" y="691"/>
                  </a:lnTo>
                  <a:lnTo>
                    <a:pt x="5288" y="1358"/>
                  </a:lnTo>
                  <a:lnTo>
                    <a:pt x="5931" y="1620"/>
                  </a:lnTo>
                  <a:lnTo>
                    <a:pt x="5669" y="2286"/>
                  </a:lnTo>
                  <a:cubicBezTo>
                    <a:pt x="5431" y="2239"/>
                    <a:pt x="5192" y="2191"/>
                    <a:pt x="4954" y="2167"/>
                  </a:cubicBezTo>
                  <a:cubicBezTo>
                    <a:pt x="4788" y="953"/>
                    <a:pt x="3764" y="0"/>
                    <a:pt x="2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6"/>
            <p:cNvSpPr/>
            <p:nvPr/>
          </p:nvSpPr>
          <p:spPr>
            <a:xfrm>
              <a:off x="2790346" y="1529603"/>
              <a:ext cx="55024" cy="55621"/>
            </a:xfrm>
            <a:custGeom>
              <a:avLst/>
              <a:gdLst/>
              <a:ahLst/>
              <a:cxnLst/>
              <a:rect l="l" t="t" r="r" b="b"/>
              <a:pathLst>
                <a:path w="2121" h="2144" extrusionOk="0">
                  <a:moveTo>
                    <a:pt x="1072" y="715"/>
                  </a:moveTo>
                  <a:cubicBezTo>
                    <a:pt x="1263" y="715"/>
                    <a:pt x="1430" y="881"/>
                    <a:pt x="1430" y="1072"/>
                  </a:cubicBezTo>
                  <a:cubicBezTo>
                    <a:pt x="1430" y="1262"/>
                    <a:pt x="1263" y="1429"/>
                    <a:pt x="1072" y="1429"/>
                  </a:cubicBezTo>
                  <a:cubicBezTo>
                    <a:pt x="882" y="1429"/>
                    <a:pt x="715" y="1262"/>
                    <a:pt x="715" y="1072"/>
                  </a:cubicBezTo>
                  <a:cubicBezTo>
                    <a:pt x="715" y="881"/>
                    <a:pt x="882" y="715"/>
                    <a:pt x="1072" y="715"/>
                  </a:cubicBezTo>
                  <a:close/>
                  <a:moveTo>
                    <a:pt x="1072" y="0"/>
                  </a:moveTo>
                  <a:cubicBezTo>
                    <a:pt x="477" y="0"/>
                    <a:pt x="1" y="476"/>
                    <a:pt x="1" y="1072"/>
                  </a:cubicBezTo>
                  <a:cubicBezTo>
                    <a:pt x="1" y="1667"/>
                    <a:pt x="477" y="2143"/>
                    <a:pt x="1072" y="2143"/>
                  </a:cubicBezTo>
                  <a:cubicBezTo>
                    <a:pt x="1644" y="2143"/>
                    <a:pt x="2120" y="1667"/>
                    <a:pt x="2120" y="1072"/>
                  </a:cubicBezTo>
                  <a:cubicBezTo>
                    <a:pt x="2120" y="476"/>
                    <a:pt x="1644"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86">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6">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46;p99"/>
          <p:cNvSpPr/>
          <p:nvPr/>
        </p:nvSpPr>
        <p:spPr>
          <a:xfrm>
            <a:off x="4114800" y="1348509"/>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·01·</a:t>
            </a:r>
            <a:endParaRPr sz="3000" b="1" dirty="0">
              <a:solidFill>
                <a:schemeClr val="dk2"/>
              </a:solidFill>
              <a:latin typeface="Abhaya Libre"/>
              <a:ea typeface="Abhaya Libre"/>
              <a:cs typeface="Abhaya Libre"/>
              <a:sym typeface="Abhaya Libre"/>
            </a:endParaRPr>
          </a:p>
        </p:txBody>
      </p:sp>
      <p:sp>
        <p:nvSpPr>
          <p:cNvPr id="36" name="Google Shape;1746;p99"/>
          <p:cNvSpPr/>
          <p:nvPr/>
        </p:nvSpPr>
        <p:spPr>
          <a:xfrm>
            <a:off x="4113775" y="246770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a:t>
            </a:r>
            <a:r>
              <a:rPr lang="en" sz="3000" b="1" dirty="0" smtClean="0">
                <a:solidFill>
                  <a:schemeClr val="dk2"/>
                </a:solidFill>
                <a:latin typeface="Abhaya Libre"/>
                <a:ea typeface="Abhaya Libre"/>
                <a:cs typeface="Abhaya Libre"/>
                <a:sym typeface="Abhaya Libre"/>
              </a:rPr>
              <a:t>02·</a:t>
            </a:r>
            <a:endParaRPr sz="3000" b="1" dirty="0">
              <a:solidFill>
                <a:schemeClr val="dk2"/>
              </a:solidFill>
              <a:latin typeface="Abhaya Libre"/>
              <a:ea typeface="Abhaya Libre"/>
              <a:cs typeface="Abhaya Libre"/>
              <a:sym typeface="Abhaya Libre"/>
            </a:endParaRPr>
          </a:p>
        </p:txBody>
      </p:sp>
      <p:sp>
        <p:nvSpPr>
          <p:cNvPr id="37" name="Google Shape;1746;p99"/>
          <p:cNvSpPr/>
          <p:nvPr/>
        </p:nvSpPr>
        <p:spPr>
          <a:xfrm>
            <a:off x="4152902" y="3582869"/>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a:t>
            </a:r>
            <a:r>
              <a:rPr lang="en" sz="3000" b="1" dirty="0" smtClean="0">
                <a:solidFill>
                  <a:schemeClr val="dk2"/>
                </a:solidFill>
                <a:latin typeface="Abhaya Libre"/>
                <a:ea typeface="Abhaya Libre"/>
                <a:cs typeface="Abhaya Libre"/>
                <a:sym typeface="Abhaya Libre"/>
              </a:rPr>
              <a:t>03·</a:t>
            </a:r>
            <a:endParaRPr sz="3000" b="1" dirty="0">
              <a:solidFill>
                <a:schemeClr val="dk2"/>
              </a:solidFill>
              <a:latin typeface="Abhaya Libre"/>
              <a:ea typeface="Abhaya Libre"/>
              <a:cs typeface="Abhaya Libre"/>
              <a:sym typeface="Abhaya Libre"/>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8"/>
          <p:cNvSpPr txBox="1">
            <a:spLocks noGrp="1"/>
          </p:cNvSpPr>
          <p:nvPr>
            <p:ph type="title"/>
          </p:nvPr>
        </p:nvSpPr>
        <p:spPr>
          <a:xfrm>
            <a:off x="2176325" y="538297"/>
            <a:ext cx="4754750" cy="9144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smtClean="0"/>
              <a:t>INTRODUCTION</a:t>
            </a:r>
            <a:endParaRPr dirty="0"/>
          </a:p>
        </p:txBody>
      </p:sp>
      <p:sp>
        <p:nvSpPr>
          <p:cNvPr id="442" name="Google Shape;442;p58"/>
          <p:cNvSpPr txBox="1">
            <a:spLocks noGrp="1"/>
          </p:cNvSpPr>
          <p:nvPr>
            <p:ph type="title" idx="2"/>
          </p:nvPr>
        </p:nvSpPr>
        <p:spPr>
          <a:xfrm>
            <a:off x="713225" y="538286"/>
            <a:ext cx="14631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cxnSp>
        <p:nvCxnSpPr>
          <p:cNvPr id="444" name="Google Shape;444;p58"/>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58"/>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447" name="Google Shape;447;p58">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86"/>
          <p:cNvSpPr txBox="1">
            <a:spLocks noGrp="1"/>
          </p:cNvSpPr>
          <p:nvPr>
            <p:ph type="subTitle" idx="1"/>
          </p:nvPr>
        </p:nvSpPr>
        <p:spPr>
          <a:xfrm>
            <a:off x="1117609" y="1209639"/>
            <a:ext cx="2683800"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400" dirty="0" smtClean="0"/>
              <a:t>Rs. 144.57</a:t>
            </a:r>
            <a:endParaRPr sz="2400" dirty="0"/>
          </a:p>
        </p:txBody>
      </p:sp>
      <p:sp>
        <p:nvSpPr>
          <p:cNvPr id="1292" name="Google Shape;1292;p86"/>
          <p:cNvSpPr txBox="1">
            <a:spLocks noGrp="1"/>
          </p:cNvSpPr>
          <p:nvPr>
            <p:ph type="subTitle" idx="2"/>
          </p:nvPr>
        </p:nvSpPr>
        <p:spPr>
          <a:xfrm>
            <a:off x="1117608" y="1679447"/>
            <a:ext cx="2683800"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N" dirty="0" smtClean="0"/>
              <a:t>The average room price for reservations involving children having lead time 0 to 99.</a:t>
            </a:r>
            <a:endParaRPr dirty="0"/>
          </a:p>
        </p:txBody>
      </p:sp>
      <p:sp>
        <p:nvSpPr>
          <p:cNvPr id="1293" name="Google Shape;1293;p86"/>
          <p:cNvSpPr txBox="1">
            <a:spLocks noGrp="1"/>
          </p:cNvSpPr>
          <p:nvPr>
            <p:ph type="subTitle" idx="3"/>
          </p:nvPr>
        </p:nvSpPr>
        <p:spPr>
          <a:xfrm>
            <a:off x="5350659" y="2325108"/>
            <a:ext cx="26838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smtClean="0"/>
              <a:t>1385 GUESTS</a:t>
            </a:r>
            <a:endParaRPr dirty="0"/>
          </a:p>
        </p:txBody>
      </p:sp>
      <p:sp>
        <p:nvSpPr>
          <p:cNvPr id="1294" name="Google Shape;1294;p86"/>
          <p:cNvSpPr txBox="1">
            <a:spLocks noGrp="1"/>
          </p:cNvSpPr>
          <p:nvPr>
            <p:ph type="subTitle" idx="4"/>
          </p:nvPr>
        </p:nvSpPr>
        <p:spPr>
          <a:xfrm>
            <a:off x="5350658" y="2794916"/>
            <a:ext cx="26838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smtClean="0"/>
              <a:t>Among which 1316 are Adults and 69 are Children.</a:t>
            </a:r>
            <a:endParaRPr dirty="0"/>
          </a:p>
        </p:txBody>
      </p:sp>
      <p:sp>
        <p:nvSpPr>
          <p:cNvPr id="1295" name="Google Shape;1295;p86"/>
          <p:cNvSpPr txBox="1">
            <a:spLocks noGrp="1"/>
          </p:cNvSpPr>
          <p:nvPr>
            <p:ph type="subTitle" idx="5"/>
          </p:nvPr>
        </p:nvSpPr>
        <p:spPr>
          <a:xfrm>
            <a:off x="1117648" y="3440577"/>
            <a:ext cx="2683800"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2400" dirty="0" smtClean="0"/>
              <a:t>Rs. </a:t>
            </a:r>
            <a:r>
              <a:rPr lang="en" sz="2400" dirty="0" smtClean="0"/>
              <a:t>144.49</a:t>
            </a:r>
            <a:endParaRPr sz="2400" dirty="0"/>
          </a:p>
        </p:txBody>
      </p:sp>
      <p:sp>
        <p:nvSpPr>
          <p:cNvPr id="1296" name="Google Shape;1296;p86"/>
          <p:cNvSpPr txBox="1">
            <a:spLocks noGrp="1"/>
          </p:cNvSpPr>
          <p:nvPr>
            <p:ph type="subTitle" idx="6"/>
          </p:nvPr>
        </p:nvSpPr>
        <p:spPr>
          <a:xfrm>
            <a:off x="1117649" y="3910381"/>
            <a:ext cx="2683800" cy="46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N" dirty="0" smtClean="0"/>
              <a:t>The average online booking price which is highest among all booking segments.</a:t>
            </a:r>
            <a:endParaRPr dirty="0"/>
          </a:p>
        </p:txBody>
      </p:sp>
      <p:cxnSp>
        <p:nvCxnSpPr>
          <p:cNvPr id="1301" name="Google Shape;1301;p86"/>
          <p:cNvCxnSpPr/>
          <p:nvPr/>
        </p:nvCxnSpPr>
        <p:spPr>
          <a:xfrm>
            <a:off x="4572000" y="2132271"/>
            <a:ext cx="0" cy="200700"/>
          </a:xfrm>
          <a:prstGeom prst="straightConnector1">
            <a:avLst/>
          </a:prstGeom>
          <a:noFill/>
          <a:ln w="9525" cap="flat" cmpd="sng">
            <a:solidFill>
              <a:schemeClr val="dk1"/>
            </a:solidFill>
            <a:prstDash val="solid"/>
            <a:round/>
            <a:headEnd type="none" w="med" len="med"/>
            <a:tailEnd type="none" w="med" len="med"/>
          </a:ln>
        </p:spPr>
      </p:cxnSp>
      <p:cxnSp>
        <p:nvCxnSpPr>
          <p:cNvPr id="1302" name="Google Shape;1302;p86"/>
          <p:cNvCxnSpPr/>
          <p:nvPr/>
        </p:nvCxnSpPr>
        <p:spPr>
          <a:xfrm>
            <a:off x="4572000" y="3247496"/>
            <a:ext cx="0" cy="200700"/>
          </a:xfrm>
          <a:prstGeom prst="straightConnector1">
            <a:avLst/>
          </a:prstGeom>
          <a:noFill/>
          <a:ln w="9525" cap="flat" cmpd="sng">
            <a:solidFill>
              <a:schemeClr val="dk1"/>
            </a:solidFill>
            <a:prstDash val="solid"/>
            <a:round/>
            <a:headEnd type="none" w="med" len="med"/>
            <a:tailEnd type="none" w="med" len="med"/>
          </a:ln>
        </p:spPr>
      </p:cxnSp>
      <p:grpSp>
        <p:nvGrpSpPr>
          <p:cNvPr id="1303" name="Google Shape;1303;p86"/>
          <p:cNvGrpSpPr/>
          <p:nvPr/>
        </p:nvGrpSpPr>
        <p:grpSpPr>
          <a:xfrm>
            <a:off x="4351447" y="2570103"/>
            <a:ext cx="441105" cy="440270"/>
            <a:chOff x="5242160" y="2921734"/>
            <a:chExt cx="315098" cy="314501"/>
          </a:xfrm>
        </p:grpSpPr>
        <p:sp>
          <p:nvSpPr>
            <p:cNvPr id="1304" name="Google Shape;1304;p86"/>
            <p:cNvSpPr/>
            <p:nvPr/>
          </p:nvSpPr>
          <p:spPr>
            <a:xfrm>
              <a:off x="5426927" y="2958812"/>
              <a:ext cx="92693" cy="90851"/>
            </a:xfrm>
            <a:custGeom>
              <a:avLst/>
              <a:gdLst/>
              <a:ahLst/>
              <a:cxnLst/>
              <a:rect l="l" t="t" r="r" b="b"/>
              <a:pathLst>
                <a:path w="3573" h="3502" extrusionOk="0">
                  <a:moveTo>
                    <a:pt x="1429" y="1"/>
                  </a:moveTo>
                  <a:lnTo>
                    <a:pt x="1429" y="858"/>
                  </a:lnTo>
                  <a:lnTo>
                    <a:pt x="0" y="1644"/>
                  </a:lnTo>
                  <a:lnTo>
                    <a:pt x="357" y="2263"/>
                  </a:lnTo>
                  <a:lnTo>
                    <a:pt x="1429" y="1668"/>
                  </a:lnTo>
                  <a:lnTo>
                    <a:pt x="1429" y="2477"/>
                  </a:lnTo>
                  <a:lnTo>
                    <a:pt x="691" y="2882"/>
                  </a:lnTo>
                  <a:lnTo>
                    <a:pt x="1048" y="3501"/>
                  </a:lnTo>
                  <a:lnTo>
                    <a:pt x="1786" y="3097"/>
                  </a:lnTo>
                  <a:lnTo>
                    <a:pt x="2548" y="3501"/>
                  </a:lnTo>
                  <a:lnTo>
                    <a:pt x="2882" y="2882"/>
                  </a:lnTo>
                  <a:lnTo>
                    <a:pt x="2143" y="2477"/>
                  </a:lnTo>
                  <a:lnTo>
                    <a:pt x="2143" y="1668"/>
                  </a:lnTo>
                  <a:lnTo>
                    <a:pt x="3239" y="2263"/>
                  </a:lnTo>
                  <a:lnTo>
                    <a:pt x="3572" y="1644"/>
                  </a:lnTo>
                  <a:lnTo>
                    <a:pt x="2143" y="858"/>
                  </a:lnTo>
                  <a:lnTo>
                    <a:pt x="2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6"/>
            <p:cNvSpPr/>
            <p:nvPr/>
          </p:nvSpPr>
          <p:spPr>
            <a:xfrm>
              <a:off x="5242160" y="2921734"/>
              <a:ext cx="315098" cy="314501"/>
            </a:xfrm>
            <a:custGeom>
              <a:avLst/>
              <a:gdLst/>
              <a:ahLst/>
              <a:cxnLst/>
              <a:rect l="l" t="t" r="r" b="b"/>
              <a:pathLst>
                <a:path w="12146" h="12123" extrusionOk="0">
                  <a:moveTo>
                    <a:pt x="3049" y="3430"/>
                  </a:moveTo>
                  <a:cubicBezTo>
                    <a:pt x="2954" y="3764"/>
                    <a:pt x="2882" y="4192"/>
                    <a:pt x="2858" y="4621"/>
                  </a:cubicBezTo>
                  <a:lnTo>
                    <a:pt x="2168" y="4621"/>
                  </a:lnTo>
                  <a:cubicBezTo>
                    <a:pt x="2287" y="4097"/>
                    <a:pt x="2620" y="3668"/>
                    <a:pt x="3049" y="3430"/>
                  </a:cubicBezTo>
                  <a:close/>
                  <a:moveTo>
                    <a:pt x="3930" y="3240"/>
                  </a:moveTo>
                  <a:cubicBezTo>
                    <a:pt x="4025" y="3382"/>
                    <a:pt x="4216" y="3835"/>
                    <a:pt x="4263" y="4621"/>
                  </a:cubicBezTo>
                  <a:lnTo>
                    <a:pt x="3573" y="4621"/>
                  </a:lnTo>
                  <a:cubicBezTo>
                    <a:pt x="3620" y="3835"/>
                    <a:pt x="3811" y="3382"/>
                    <a:pt x="3930" y="3240"/>
                  </a:cubicBezTo>
                  <a:close/>
                  <a:moveTo>
                    <a:pt x="4787" y="3430"/>
                  </a:moveTo>
                  <a:cubicBezTo>
                    <a:pt x="5216" y="3668"/>
                    <a:pt x="5549" y="4097"/>
                    <a:pt x="5668" y="4621"/>
                  </a:cubicBezTo>
                  <a:lnTo>
                    <a:pt x="4978" y="4621"/>
                  </a:lnTo>
                  <a:cubicBezTo>
                    <a:pt x="4954" y="4192"/>
                    <a:pt x="4883" y="3764"/>
                    <a:pt x="4787" y="3430"/>
                  </a:cubicBezTo>
                  <a:close/>
                  <a:moveTo>
                    <a:pt x="2858" y="5335"/>
                  </a:moveTo>
                  <a:cubicBezTo>
                    <a:pt x="2882" y="5764"/>
                    <a:pt x="2954" y="6169"/>
                    <a:pt x="3049" y="6526"/>
                  </a:cubicBezTo>
                  <a:cubicBezTo>
                    <a:pt x="2620" y="6288"/>
                    <a:pt x="2287" y="5835"/>
                    <a:pt x="2168" y="5335"/>
                  </a:cubicBezTo>
                  <a:close/>
                  <a:moveTo>
                    <a:pt x="5668" y="5335"/>
                  </a:moveTo>
                  <a:cubicBezTo>
                    <a:pt x="5549" y="5835"/>
                    <a:pt x="5216" y="6288"/>
                    <a:pt x="4787" y="6526"/>
                  </a:cubicBezTo>
                  <a:cubicBezTo>
                    <a:pt x="4883" y="6169"/>
                    <a:pt x="4954" y="5764"/>
                    <a:pt x="4978" y="5335"/>
                  </a:cubicBezTo>
                  <a:close/>
                  <a:moveTo>
                    <a:pt x="4263" y="5335"/>
                  </a:moveTo>
                  <a:cubicBezTo>
                    <a:pt x="4216" y="6097"/>
                    <a:pt x="4025" y="6574"/>
                    <a:pt x="3930" y="6717"/>
                  </a:cubicBezTo>
                  <a:cubicBezTo>
                    <a:pt x="3811" y="6574"/>
                    <a:pt x="3620" y="6097"/>
                    <a:pt x="3573" y="5335"/>
                  </a:cubicBezTo>
                  <a:close/>
                  <a:moveTo>
                    <a:pt x="11432" y="715"/>
                  </a:moveTo>
                  <a:lnTo>
                    <a:pt x="11432" y="6788"/>
                  </a:lnTo>
                  <a:cubicBezTo>
                    <a:pt x="11432" y="7002"/>
                    <a:pt x="11265" y="7145"/>
                    <a:pt x="11074" y="7145"/>
                  </a:cubicBezTo>
                  <a:lnTo>
                    <a:pt x="6764" y="7145"/>
                  </a:lnTo>
                  <a:cubicBezTo>
                    <a:pt x="6573" y="7145"/>
                    <a:pt x="6407" y="7002"/>
                    <a:pt x="6407" y="6788"/>
                  </a:cubicBezTo>
                  <a:lnTo>
                    <a:pt x="6407" y="715"/>
                  </a:lnTo>
                  <a:close/>
                  <a:moveTo>
                    <a:pt x="5692" y="1787"/>
                  </a:moveTo>
                  <a:lnTo>
                    <a:pt x="5692" y="3240"/>
                  </a:lnTo>
                  <a:cubicBezTo>
                    <a:pt x="5240" y="2763"/>
                    <a:pt x="4621" y="2478"/>
                    <a:pt x="3930" y="2478"/>
                  </a:cubicBezTo>
                  <a:cubicBezTo>
                    <a:pt x="2549" y="2478"/>
                    <a:pt x="1429" y="3597"/>
                    <a:pt x="1429" y="4978"/>
                  </a:cubicBezTo>
                  <a:cubicBezTo>
                    <a:pt x="1429" y="6335"/>
                    <a:pt x="2549" y="7455"/>
                    <a:pt x="3930" y="7455"/>
                  </a:cubicBezTo>
                  <a:cubicBezTo>
                    <a:pt x="4621" y="7455"/>
                    <a:pt x="5240" y="7169"/>
                    <a:pt x="5692" y="6717"/>
                  </a:cubicBezTo>
                  <a:lnTo>
                    <a:pt x="5692" y="6788"/>
                  </a:lnTo>
                  <a:cubicBezTo>
                    <a:pt x="5692" y="7074"/>
                    <a:pt x="5788" y="7312"/>
                    <a:pt x="5978" y="7502"/>
                  </a:cubicBezTo>
                  <a:cubicBezTo>
                    <a:pt x="5811" y="7693"/>
                    <a:pt x="5716" y="7907"/>
                    <a:pt x="5692" y="8169"/>
                  </a:cubicBezTo>
                  <a:lnTo>
                    <a:pt x="1429" y="8169"/>
                  </a:lnTo>
                  <a:lnTo>
                    <a:pt x="1429" y="8884"/>
                  </a:lnTo>
                  <a:lnTo>
                    <a:pt x="5692" y="8884"/>
                  </a:lnTo>
                  <a:lnTo>
                    <a:pt x="5692" y="10336"/>
                  </a:lnTo>
                  <a:lnTo>
                    <a:pt x="715" y="10336"/>
                  </a:lnTo>
                  <a:lnTo>
                    <a:pt x="715" y="1787"/>
                  </a:lnTo>
                  <a:close/>
                  <a:moveTo>
                    <a:pt x="11074" y="7860"/>
                  </a:moveTo>
                  <a:cubicBezTo>
                    <a:pt x="11265" y="7860"/>
                    <a:pt x="11432" y="8026"/>
                    <a:pt x="11432" y="8217"/>
                  </a:cubicBezTo>
                  <a:lnTo>
                    <a:pt x="11432" y="11408"/>
                  </a:lnTo>
                  <a:lnTo>
                    <a:pt x="6407" y="11408"/>
                  </a:lnTo>
                  <a:lnTo>
                    <a:pt x="6407" y="8217"/>
                  </a:lnTo>
                  <a:cubicBezTo>
                    <a:pt x="6407" y="8026"/>
                    <a:pt x="6573" y="7860"/>
                    <a:pt x="6764" y="7860"/>
                  </a:cubicBezTo>
                  <a:close/>
                  <a:moveTo>
                    <a:pt x="5692" y="1"/>
                  </a:moveTo>
                  <a:lnTo>
                    <a:pt x="5692" y="1073"/>
                  </a:lnTo>
                  <a:lnTo>
                    <a:pt x="1" y="1073"/>
                  </a:lnTo>
                  <a:lnTo>
                    <a:pt x="1" y="11051"/>
                  </a:lnTo>
                  <a:lnTo>
                    <a:pt x="5692" y="11051"/>
                  </a:lnTo>
                  <a:lnTo>
                    <a:pt x="5692" y="12122"/>
                  </a:lnTo>
                  <a:lnTo>
                    <a:pt x="12146" y="12122"/>
                  </a:lnTo>
                  <a:lnTo>
                    <a:pt x="12146" y="8217"/>
                  </a:lnTo>
                  <a:cubicBezTo>
                    <a:pt x="12146" y="7955"/>
                    <a:pt x="12027" y="7693"/>
                    <a:pt x="11860" y="7502"/>
                  </a:cubicBezTo>
                  <a:cubicBezTo>
                    <a:pt x="12027" y="7312"/>
                    <a:pt x="12146" y="7074"/>
                    <a:pt x="12146" y="6788"/>
                  </a:cubicBezTo>
                  <a:lnTo>
                    <a:pt x="1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6"/>
            <p:cNvSpPr/>
            <p:nvPr/>
          </p:nvSpPr>
          <p:spPr>
            <a:xfrm>
              <a:off x="5426927" y="3181255"/>
              <a:ext cx="64882" cy="17952"/>
            </a:xfrm>
            <a:custGeom>
              <a:avLst/>
              <a:gdLst/>
              <a:ahLst/>
              <a:cxnLst/>
              <a:rect l="l" t="t" r="r" b="b"/>
              <a:pathLst>
                <a:path w="2501" h="692" extrusionOk="0">
                  <a:moveTo>
                    <a:pt x="0" y="1"/>
                  </a:moveTo>
                  <a:lnTo>
                    <a:pt x="0" y="692"/>
                  </a:lnTo>
                  <a:lnTo>
                    <a:pt x="2501" y="692"/>
                  </a:lnTo>
                  <a:lnTo>
                    <a:pt x="2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6"/>
            <p:cNvSpPr/>
            <p:nvPr/>
          </p:nvSpPr>
          <p:spPr>
            <a:xfrm>
              <a:off x="5426927" y="3144203"/>
              <a:ext cx="64882" cy="18549"/>
            </a:xfrm>
            <a:custGeom>
              <a:avLst/>
              <a:gdLst/>
              <a:ahLst/>
              <a:cxnLst/>
              <a:rect l="l" t="t" r="r" b="b"/>
              <a:pathLst>
                <a:path w="2501" h="715" extrusionOk="0">
                  <a:moveTo>
                    <a:pt x="0" y="0"/>
                  </a:moveTo>
                  <a:lnTo>
                    <a:pt x="0" y="714"/>
                  </a:lnTo>
                  <a:lnTo>
                    <a:pt x="2501" y="714"/>
                  </a:lnTo>
                  <a:lnTo>
                    <a:pt x="2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6"/>
            <p:cNvSpPr/>
            <p:nvPr/>
          </p:nvSpPr>
          <p:spPr>
            <a:xfrm>
              <a:off x="5426927" y="3070669"/>
              <a:ext cx="93315" cy="17926"/>
            </a:xfrm>
            <a:custGeom>
              <a:avLst/>
              <a:gdLst/>
              <a:ahLst/>
              <a:cxnLst/>
              <a:rect l="l" t="t" r="r" b="b"/>
              <a:pathLst>
                <a:path w="3597" h="691" extrusionOk="0">
                  <a:moveTo>
                    <a:pt x="0" y="0"/>
                  </a:moveTo>
                  <a:lnTo>
                    <a:pt x="0" y="691"/>
                  </a:lnTo>
                  <a:lnTo>
                    <a:pt x="3596" y="691"/>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6"/>
            <p:cNvSpPr/>
            <p:nvPr/>
          </p:nvSpPr>
          <p:spPr>
            <a:xfrm>
              <a:off x="5426927" y="2958812"/>
              <a:ext cx="18549" cy="17952"/>
            </a:xfrm>
            <a:custGeom>
              <a:avLst/>
              <a:gdLst/>
              <a:ahLst/>
              <a:cxnLst/>
              <a:rect l="l" t="t" r="r" b="b"/>
              <a:pathLst>
                <a:path w="715" h="692" extrusionOk="0">
                  <a:moveTo>
                    <a:pt x="0" y="1"/>
                  </a:moveTo>
                  <a:lnTo>
                    <a:pt x="0" y="691"/>
                  </a:lnTo>
                  <a:lnTo>
                    <a:pt x="715" y="691"/>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86"/>
          <p:cNvGrpSpPr/>
          <p:nvPr/>
        </p:nvGrpSpPr>
        <p:grpSpPr>
          <a:xfrm>
            <a:off x="4351452" y="1391642"/>
            <a:ext cx="441096" cy="548616"/>
            <a:chOff x="2753268" y="1492525"/>
            <a:chExt cx="253329" cy="315098"/>
          </a:xfrm>
        </p:grpSpPr>
        <p:sp>
          <p:nvSpPr>
            <p:cNvPr id="1311" name="Google Shape;1311;p86"/>
            <p:cNvSpPr/>
            <p:nvPr/>
          </p:nvSpPr>
          <p:spPr>
            <a:xfrm>
              <a:off x="2753268" y="1492525"/>
              <a:ext cx="253329" cy="315098"/>
            </a:xfrm>
            <a:custGeom>
              <a:avLst/>
              <a:gdLst/>
              <a:ahLst/>
              <a:cxnLst/>
              <a:rect l="l" t="t" r="r" b="b"/>
              <a:pathLst>
                <a:path w="9765" h="12146" extrusionOk="0">
                  <a:moveTo>
                    <a:pt x="5216" y="2906"/>
                  </a:moveTo>
                  <a:lnTo>
                    <a:pt x="5216" y="2906"/>
                  </a:lnTo>
                  <a:cubicBezTo>
                    <a:pt x="6145" y="3120"/>
                    <a:pt x="6883" y="3739"/>
                    <a:pt x="7264" y="4573"/>
                  </a:cubicBezTo>
                  <a:cubicBezTo>
                    <a:pt x="7043" y="4480"/>
                    <a:pt x="6821" y="4445"/>
                    <a:pt x="6622" y="4445"/>
                  </a:cubicBezTo>
                  <a:cubicBezTo>
                    <a:pt x="6564" y="4445"/>
                    <a:pt x="6508" y="4448"/>
                    <a:pt x="6455" y="4454"/>
                  </a:cubicBezTo>
                  <a:cubicBezTo>
                    <a:pt x="6344" y="4476"/>
                    <a:pt x="6238" y="4486"/>
                    <a:pt x="6139" y="4486"/>
                  </a:cubicBezTo>
                  <a:cubicBezTo>
                    <a:pt x="5919" y="4486"/>
                    <a:pt x="5736" y="4433"/>
                    <a:pt x="5621" y="4334"/>
                  </a:cubicBezTo>
                  <a:cubicBezTo>
                    <a:pt x="5478" y="4215"/>
                    <a:pt x="5383" y="4001"/>
                    <a:pt x="5383" y="3739"/>
                  </a:cubicBezTo>
                  <a:cubicBezTo>
                    <a:pt x="5359" y="3430"/>
                    <a:pt x="5311" y="3144"/>
                    <a:pt x="5216" y="2906"/>
                  </a:cubicBezTo>
                  <a:close/>
                  <a:moveTo>
                    <a:pt x="2501" y="715"/>
                  </a:moveTo>
                  <a:cubicBezTo>
                    <a:pt x="3478" y="715"/>
                    <a:pt x="4264" y="1524"/>
                    <a:pt x="4264" y="2501"/>
                  </a:cubicBezTo>
                  <a:cubicBezTo>
                    <a:pt x="4264" y="2977"/>
                    <a:pt x="4097" y="3430"/>
                    <a:pt x="3740" y="3763"/>
                  </a:cubicBezTo>
                  <a:lnTo>
                    <a:pt x="2501" y="5001"/>
                  </a:lnTo>
                  <a:lnTo>
                    <a:pt x="1239" y="3763"/>
                  </a:lnTo>
                  <a:cubicBezTo>
                    <a:pt x="906" y="3430"/>
                    <a:pt x="715" y="2977"/>
                    <a:pt x="715" y="2501"/>
                  </a:cubicBezTo>
                  <a:cubicBezTo>
                    <a:pt x="715" y="1524"/>
                    <a:pt x="1525" y="715"/>
                    <a:pt x="2501" y="715"/>
                  </a:cubicBezTo>
                  <a:close/>
                  <a:moveTo>
                    <a:pt x="4668" y="3715"/>
                  </a:moveTo>
                  <a:cubicBezTo>
                    <a:pt x="4668" y="3739"/>
                    <a:pt x="4668" y="3739"/>
                    <a:pt x="4668" y="3763"/>
                  </a:cubicBezTo>
                  <a:cubicBezTo>
                    <a:pt x="4692" y="4358"/>
                    <a:pt x="4954" y="4692"/>
                    <a:pt x="5169" y="4882"/>
                  </a:cubicBezTo>
                  <a:cubicBezTo>
                    <a:pt x="5419" y="5097"/>
                    <a:pt x="5762" y="5204"/>
                    <a:pt x="6160" y="5204"/>
                  </a:cubicBezTo>
                  <a:cubicBezTo>
                    <a:pt x="6292" y="5204"/>
                    <a:pt x="6431" y="5192"/>
                    <a:pt x="6574" y="5168"/>
                  </a:cubicBezTo>
                  <a:cubicBezTo>
                    <a:pt x="6599" y="5164"/>
                    <a:pt x="6624" y="5162"/>
                    <a:pt x="6651" y="5162"/>
                  </a:cubicBezTo>
                  <a:cubicBezTo>
                    <a:pt x="6947" y="5162"/>
                    <a:pt x="7304" y="5398"/>
                    <a:pt x="7479" y="5573"/>
                  </a:cubicBezTo>
                  <a:cubicBezTo>
                    <a:pt x="7479" y="5620"/>
                    <a:pt x="7479" y="5668"/>
                    <a:pt x="7479" y="5716"/>
                  </a:cubicBezTo>
                  <a:cubicBezTo>
                    <a:pt x="7479" y="6192"/>
                    <a:pt x="7360" y="6668"/>
                    <a:pt x="7169" y="7049"/>
                  </a:cubicBezTo>
                  <a:cubicBezTo>
                    <a:pt x="6907" y="7049"/>
                    <a:pt x="6502" y="7002"/>
                    <a:pt x="6383" y="6740"/>
                  </a:cubicBezTo>
                  <a:cubicBezTo>
                    <a:pt x="6216" y="6382"/>
                    <a:pt x="5907" y="6121"/>
                    <a:pt x="5502" y="5978"/>
                  </a:cubicBezTo>
                  <a:cubicBezTo>
                    <a:pt x="5319" y="5909"/>
                    <a:pt x="5125" y="5873"/>
                    <a:pt x="4935" y="5873"/>
                  </a:cubicBezTo>
                  <a:cubicBezTo>
                    <a:pt x="4731" y="5873"/>
                    <a:pt x="4532" y="5915"/>
                    <a:pt x="4359" y="6001"/>
                  </a:cubicBezTo>
                  <a:cubicBezTo>
                    <a:pt x="4073" y="6144"/>
                    <a:pt x="3906" y="6311"/>
                    <a:pt x="3764" y="6430"/>
                  </a:cubicBezTo>
                  <a:cubicBezTo>
                    <a:pt x="3622" y="6572"/>
                    <a:pt x="3546" y="6648"/>
                    <a:pt x="3359" y="6648"/>
                  </a:cubicBezTo>
                  <a:cubicBezTo>
                    <a:pt x="3295" y="6648"/>
                    <a:pt x="3218" y="6639"/>
                    <a:pt x="3121" y="6621"/>
                  </a:cubicBezTo>
                  <a:cubicBezTo>
                    <a:pt x="3063" y="6611"/>
                    <a:pt x="3006" y="6607"/>
                    <a:pt x="2950" y="6607"/>
                  </a:cubicBezTo>
                  <a:cubicBezTo>
                    <a:pt x="2591" y="6607"/>
                    <a:pt x="2276" y="6789"/>
                    <a:pt x="2049" y="6954"/>
                  </a:cubicBezTo>
                  <a:cubicBezTo>
                    <a:pt x="1858" y="6573"/>
                    <a:pt x="1763" y="6168"/>
                    <a:pt x="1763" y="5716"/>
                  </a:cubicBezTo>
                  <a:cubicBezTo>
                    <a:pt x="1763" y="5573"/>
                    <a:pt x="1763" y="5454"/>
                    <a:pt x="1787" y="5311"/>
                  </a:cubicBezTo>
                  <a:lnTo>
                    <a:pt x="2501" y="6025"/>
                  </a:lnTo>
                  <a:lnTo>
                    <a:pt x="4264" y="4263"/>
                  </a:lnTo>
                  <a:cubicBezTo>
                    <a:pt x="4430" y="4096"/>
                    <a:pt x="4549" y="3906"/>
                    <a:pt x="4668" y="3715"/>
                  </a:cubicBezTo>
                  <a:close/>
                  <a:moveTo>
                    <a:pt x="4948" y="6591"/>
                  </a:moveTo>
                  <a:cubicBezTo>
                    <a:pt x="5050" y="6591"/>
                    <a:pt x="5157" y="6609"/>
                    <a:pt x="5264" y="6644"/>
                  </a:cubicBezTo>
                  <a:cubicBezTo>
                    <a:pt x="5478" y="6716"/>
                    <a:pt x="5645" y="6859"/>
                    <a:pt x="5740" y="7049"/>
                  </a:cubicBezTo>
                  <a:cubicBezTo>
                    <a:pt x="5931" y="7430"/>
                    <a:pt x="6288" y="7645"/>
                    <a:pt x="6669" y="7716"/>
                  </a:cubicBezTo>
                  <a:cubicBezTo>
                    <a:pt x="6145" y="8240"/>
                    <a:pt x="5431" y="8573"/>
                    <a:pt x="4621" y="8573"/>
                  </a:cubicBezTo>
                  <a:cubicBezTo>
                    <a:pt x="3740" y="8573"/>
                    <a:pt x="2954" y="8192"/>
                    <a:pt x="2430" y="7549"/>
                  </a:cubicBezTo>
                  <a:cubicBezTo>
                    <a:pt x="2553" y="7446"/>
                    <a:pt x="2730" y="7326"/>
                    <a:pt x="2915" y="7326"/>
                  </a:cubicBezTo>
                  <a:cubicBezTo>
                    <a:pt x="2943" y="7326"/>
                    <a:pt x="2972" y="7329"/>
                    <a:pt x="3001" y="7335"/>
                  </a:cubicBezTo>
                  <a:cubicBezTo>
                    <a:pt x="3130" y="7358"/>
                    <a:pt x="3245" y="7369"/>
                    <a:pt x="3348" y="7369"/>
                  </a:cubicBezTo>
                  <a:cubicBezTo>
                    <a:pt x="3779" y="7369"/>
                    <a:pt x="4009" y="7185"/>
                    <a:pt x="4240" y="6954"/>
                  </a:cubicBezTo>
                  <a:cubicBezTo>
                    <a:pt x="4359" y="6835"/>
                    <a:pt x="4478" y="6740"/>
                    <a:pt x="4668" y="6644"/>
                  </a:cubicBezTo>
                  <a:cubicBezTo>
                    <a:pt x="4752" y="6609"/>
                    <a:pt x="4847" y="6591"/>
                    <a:pt x="4948" y="6591"/>
                  </a:cubicBezTo>
                  <a:close/>
                  <a:moveTo>
                    <a:pt x="6597" y="1905"/>
                  </a:moveTo>
                  <a:cubicBezTo>
                    <a:pt x="7502" y="2382"/>
                    <a:pt x="8193" y="3120"/>
                    <a:pt x="8598" y="4072"/>
                  </a:cubicBezTo>
                  <a:cubicBezTo>
                    <a:pt x="9027" y="5144"/>
                    <a:pt x="9027" y="6311"/>
                    <a:pt x="8598" y="7359"/>
                  </a:cubicBezTo>
                  <a:cubicBezTo>
                    <a:pt x="7895" y="9011"/>
                    <a:pt x="6300" y="10012"/>
                    <a:pt x="4608" y="10012"/>
                  </a:cubicBezTo>
                  <a:cubicBezTo>
                    <a:pt x="4177" y="10012"/>
                    <a:pt x="3741" y="9947"/>
                    <a:pt x="3311" y="9812"/>
                  </a:cubicBezTo>
                  <a:lnTo>
                    <a:pt x="3597" y="9145"/>
                  </a:lnTo>
                  <a:cubicBezTo>
                    <a:pt x="3930" y="9240"/>
                    <a:pt x="4264" y="9288"/>
                    <a:pt x="4621" y="9288"/>
                  </a:cubicBezTo>
                  <a:cubicBezTo>
                    <a:pt x="6597" y="9288"/>
                    <a:pt x="8193" y="7692"/>
                    <a:pt x="8193" y="5716"/>
                  </a:cubicBezTo>
                  <a:cubicBezTo>
                    <a:pt x="8193" y="4358"/>
                    <a:pt x="7431" y="3168"/>
                    <a:pt x="6312" y="2572"/>
                  </a:cubicBezTo>
                  <a:lnTo>
                    <a:pt x="6597" y="1905"/>
                  </a:lnTo>
                  <a:close/>
                  <a:moveTo>
                    <a:pt x="2501" y="0"/>
                  </a:moveTo>
                  <a:cubicBezTo>
                    <a:pt x="1120" y="0"/>
                    <a:pt x="1" y="1120"/>
                    <a:pt x="1" y="2501"/>
                  </a:cubicBezTo>
                  <a:cubicBezTo>
                    <a:pt x="1" y="3168"/>
                    <a:pt x="263" y="3787"/>
                    <a:pt x="739" y="4263"/>
                  </a:cubicBezTo>
                  <a:lnTo>
                    <a:pt x="1192" y="4715"/>
                  </a:lnTo>
                  <a:cubicBezTo>
                    <a:pt x="1096" y="5049"/>
                    <a:pt x="1049" y="5382"/>
                    <a:pt x="1049" y="5716"/>
                  </a:cubicBezTo>
                  <a:cubicBezTo>
                    <a:pt x="1049" y="7073"/>
                    <a:pt x="1811" y="8264"/>
                    <a:pt x="2930" y="8859"/>
                  </a:cubicBezTo>
                  <a:lnTo>
                    <a:pt x="2668" y="9550"/>
                  </a:lnTo>
                  <a:lnTo>
                    <a:pt x="2001" y="9264"/>
                  </a:lnTo>
                  <a:lnTo>
                    <a:pt x="1739" y="9931"/>
                  </a:lnTo>
                  <a:lnTo>
                    <a:pt x="2716" y="10336"/>
                  </a:lnTo>
                  <a:cubicBezTo>
                    <a:pt x="3216" y="10550"/>
                    <a:pt x="3740" y="10669"/>
                    <a:pt x="4264" y="10693"/>
                  </a:cubicBezTo>
                  <a:lnTo>
                    <a:pt x="4264" y="11431"/>
                  </a:lnTo>
                  <a:lnTo>
                    <a:pt x="1787" y="11431"/>
                  </a:lnTo>
                  <a:lnTo>
                    <a:pt x="1787" y="12146"/>
                  </a:lnTo>
                  <a:lnTo>
                    <a:pt x="7479" y="12146"/>
                  </a:lnTo>
                  <a:lnTo>
                    <a:pt x="7479" y="11431"/>
                  </a:lnTo>
                  <a:lnTo>
                    <a:pt x="4978" y="11431"/>
                  </a:lnTo>
                  <a:lnTo>
                    <a:pt x="4978" y="10693"/>
                  </a:lnTo>
                  <a:cubicBezTo>
                    <a:pt x="6812" y="10574"/>
                    <a:pt x="8503" y="9431"/>
                    <a:pt x="9241" y="7621"/>
                  </a:cubicBezTo>
                  <a:cubicBezTo>
                    <a:pt x="9765" y="6406"/>
                    <a:pt x="9765" y="5049"/>
                    <a:pt x="9241" y="3811"/>
                  </a:cubicBezTo>
                  <a:cubicBezTo>
                    <a:pt x="8741" y="2572"/>
                    <a:pt x="7764" y="1620"/>
                    <a:pt x="6550" y="1096"/>
                  </a:cubicBezTo>
                  <a:lnTo>
                    <a:pt x="5550" y="691"/>
                  </a:lnTo>
                  <a:lnTo>
                    <a:pt x="5288" y="1358"/>
                  </a:lnTo>
                  <a:lnTo>
                    <a:pt x="5931" y="1620"/>
                  </a:lnTo>
                  <a:lnTo>
                    <a:pt x="5669" y="2286"/>
                  </a:lnTo>
                  <a:cubicBezTo>
                    <a:pt x="5431" y="2239"/>
                    <a:pt x="5192" y="2191"/>
                    <a:pt x="4954" y="2167"/>
                  </a:cubicBezTo>
                  <a:cubicBezTo>
                    <a:pt x="4788" y="953"/>
                    <a:pt x="3764" y="0"/>
                    <a:pt x="2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6"/>
            <p:cNvSpPr/>
            <p:nvPr/>
          </p:nvSpPr>
          <p:spPr>
            <a:xfrm>
              <a:off x="2790346" y="1529603"/>
              <a:ext cx="55024" cy="55621"/>
            </a:xfrm>
            <a:custGeom>
              <a:avLst/>
              <a:gdLst/>
              <a:ahLst/>
              <a:cxnLst/>
              <a:rect l="l" t="t" r="r" b="b"/>
              <a:pathLst>
                <a:path w="2121" h="2144" extrusionOk="0">
                  <a:moveTo>
                    <a:pt x="1072" y="715"/>
                  </a:moveTo>
                  <a:cubicBezTo>
                    <a:pt x="1263" y="715"/>
                    <a:pt x="1430" y="881"/>
                    <a:pt x="1430" y="1072"/>
                  </a:cubicBezTo>
                  <a:cubicBezTo>
                    <a:pt x="1430" y="1262"/>
                    <a:pt x="1263" y="1429"/>
                    <a:pt x="1072" y="1429"/>
                  </a:cubicBezTo>
                  <a:cubicBezTo>
                    <a:pt x="882" y="1429"/>
                    <a:pt x="715" y="1262"/>
                    <a:pt x="715" y="1072"/>
                  </a:cubicBezTo>
                  <a:cubicBezTo>
                    <a:pt x="715" y="881"/>
                    <a:pt x="882" y="715"/>
                    <a:pt x="1072" y="715"/>
                  </a:cubicBezTo>
                  <a:close/>
                  <a:moveTo>
                    <a:pt x="1072" y="0"/>
                  </a:moveTo>
                  <a:cubicBezTo>
                    <a:pt x="477" y="0"/>
                    <a:pt x="1" y="476"/>
                    <a:pt x="1" y="1072"/>
                  </a:cubicBezTo>
                  <a:cubicBezTo>
                    <a:pt x="1" y="1667"/>
                    <a:pt x="477" y="2143"/>
                    <a:pt x="1072" y="2143"/>
                  </a:cubicBezTo>
                  <a:cubicBezTo>
                    <a:pt x="1644" y="2143"/>
                    <a:pt x="2120" y="1667"/>
                    <a:pt x="2120" y="1072"/>
                  </a:cubicBezTo>
                  <a:cubicBezTo>
                    <a:pt x="2120" y="476"/>
                    <a:pt x="1644"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86">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6">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46;p99"/>
          <p:cNvSpPr/>
          <p:nvPr/>
        </p:nvSpPr>
        <p:spPr>
          <a:xfrm>
            <a:off x="4114800" y="1213836"/>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a:t>
            </a:r>
            <a:r>
              <a:rPr lang="en" sz="3000" b="1" dirty="0" smtClean="0">
                <a:solidFill>
                  <a:schemeClr val="dk2"/>
                </a:solidFill>
                <a:latin typeface="Abhaya Libre"/>
                <a:ea typeface="Abhaya Libre"/>
                <a:cs typeface="Abhaya Libre"/>
                <a:sym typeface="Abhaya Libre"/>
              </a:rPr>
              <a:t>04·</a:t>
            </a:r>
            <a:endParaRPr sz="3000" b="1" dirty="0">
              <a:solidFill>
                <a:schemeClr val="dk2"/>
              </a:solidFill>
              <a:latin typeface="Abhaya Libre"/>
              <a:ea typeface="Abhaya Libre"/>
              <a:cs typeface="Abhaya Libre"/>
              <a:sym typeface="Abhaya Libre"/>
            </a:endParaRPr>
          </a:p>
        </p:txBody>
      </p:sp>
      <p:sp>
        <p:nvSpPr>
          <p:cNvPr id="36" name="Google Shape;1746;p99"/>
          <p:cNvSpPr/>
          <p:nvPr/>
        </p:nvSpPr>
        <p:spPr>
          <a:xfrm>
            <a:off x="4113775" y="2333034"/>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a:t>
            </a:r>
            <a:r>
              <a:rPr lang="en" sz="3000" b="1" dirty="0" smtClean="0">
                <a:solidFill>
                  <a:schemeClr val="dk2"/>
                </a:solidFill>
                <a:latin typeface="Abhaya Libre"/>
                <a:ea typeface="Abhaya Libre"/>
                <a:cs typeface="Abhaya Libre"/>
                <a:sym typeface="Abhaya Libre"/>
              </a:rPr>
              <a:t>05·</a:t>
            </a:r>
            <a:endParaRPr sz="3000" b="1" dirty="0">
              <a:solidFill>
                <a:schemeClr val="dk2"/>
              </a:solidFill>
              <a:latin typeface="Abhaya Libre"/>
              <a:ea typeface="Abhaya Libre"/>
              <a:cs typeface="Abhaya Libre"/>
              <a:sym typeface="Abhaya Libre"/>
            </a:endParaRPr>
          </a:p>
        </p:txBody>
      </p:sp>
      <p:sp>
        <p:nvSpPr>
          <p:cNvPr id="37" name="Google Shape;1746;p99"/>
          <p:cNvSpPr/>
          <p:nvPr/>
        </p:nvSpPr>
        <p:spPr>
          <a:xfrm>
            <a:off x="4152902" y="3448196"/>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a:t>
            </a:r>
            <a:r>
              <a:rPr lang="en" sz="3000" b="1" dirty="0" smtClean="0">
                <a:solidFill>
                  <a:schemeClr val="dk2"/>
                </a:solidFill>
                <a:latin typeface="Abhaya Libre"/>
                <a:ea typeface="Abhaya Libre"/>
                <a:cs typeface="Abhaya Libre"/>
                <a:sym typeface="Abhaya Libre"/>
              </a:rPr>
              <a:t>06·</a:t>
            </a:r>
            <a:endParaRPr sz="3000" b="1" dirty="0">
              <a:solidFill>
                <a:schemeClr val="dk2"/>
              </a:solidFill>
              <a:latin typeface="Abhaya Libre"/>
              <a:ea typeface="Abhaya Libre"/>
              <a:cs typeface="Abhaya Libre"/>
              <a:sym typeface="Abhaya Libre"/>
            </a:endParaRPr>
          </a:p>
        </p:txBody>
      </p:sp>
    </p:spTree>
    <p:extLst>
      <p:ext uri="{BB962C8B-B14F-4D97-AF65-F5344CB8AC3E}">
        <p14:creationId xmlns:p14="http://schemas.microsoft.com/office/powerpoint/2010/main" val="3703669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4"/>
        <p:cNvGrpSpPr/>
        <p:nvPr/>
      </p:nvGrpSpPr>
      <p:grpSpPr>
        <a:xfrm>
          <a:off x="0" y="0"/>
          <a:ext cx="0" cy="0"/>
          <a:chOff x="0" y="0"/>
          <a:chExt cx="0" cy="0"/>
        </a:xfrm>
      </p:grpSpPr>
      <p:sp>
        <p:nvSpPr>
          <p:cNvPr id="1475" name="Google Shape;1475;p92"/>
          <p:cNvSpPr txBox="1">
            <a:spLocks noGrp="1"/>
          </p:cNvSpPr>
          <p:nvPr>
            <p:ph type="title"/>
          </p:nvPr>
        </p:nvSpPr>
        <p:spPr>
          <a:xfrm>
            <a:off x="1371600" y="1948375"/>
            <a:ext cx="6400800" cy="989400"/>
          </a:xfrm>
          <a:prstGeom prst="rect">
            <a:avLst/>
          </a:prstGeom>
        </p:spPr>
        <p:txBody>
          <a:bodyPr spcFirstLastPara="1" wrap="square" lIns="0" tIns="0" rIns="0" bIns="91425" anchor="ctr" anchorCtr="0">
            <a:noAutofit/>
          </a:bodyPr>
          <a:lstStyle/>
          <a:p>
            <a:pPr marL="0" lvl="0" indent="0" algn="ctr" rtl="0">
              <a:spcBef>
                <a:spcPts val="0"/>
              </a:spcBef>
              <a:spcAft>
                <a:spcPts val="0"/>
              </a:spcAft>
              <a:buNone/>
            </a:pPr>
            <a:r>
              <a:rPr lang="en-IN" dirty="0" smtClean="0"/>
              <a:t>THANK YOU</a:t>
            </a:r>
            <a:endParaRPr dirty="0"/>
          </a:p>
        </p:txBody>
      </p:sp>
      <p:cxnSp>
        <p:nvCxnSpPr>
          <p:cNvPr id="1478" name="Google Shape;1478;p92"/>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92"/>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481" name="Google Shape;1481;p92">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2">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5" name="Google Shape;545;p62"/>
          <p:cNvSpPr txBox="1">
            <a:spLocks noGrp="1"/>
          </p:cNvSpPr>
          <p:nvPr>
            <p:ph type="subTitle" idx="1"/>
          </p:nvPr>
        </p:nvSpPr>
        <p:spPr>
          <a:xfrm>
            <a:off x="720000" y="1282550"/>
            <a:ext cx="3446700" cy="2830800"/>
          </a:xfrm>
          <a:prstGeom prst="rect">
            <a:avLst/>
          </a:prstGeom>
        </p:spPr>
        <p:txBody>
          <a:bodyPr spcFirstLastPara="1" wrap="square" lIns="0" tIns="0" rIns="0" bIns="0" anchor="ctr" anchorCtr="0">
            <a:noAutofit/>
          </a:bodyPr>
          <a:lstStyle/>
          <a:p>
            <a:pPr marL="0" lvl="0" indent="0" algn="just" rtl="0">
              <a:spcBef>
                <a:spcPts val="0"/>
              </a:spcBef>
              <a:spcAft>
                <a:spcPts val="0"/>
              </a:spcAft>
              <a:buClr>
                <a:srgbClr val="273D40"/>
              </a:buClr>
              <a:buSzPts val="600"/>
              <a:buFont typeface="Arial"/>
              <a:buNone/>
            </a:pPr>
            <a:r>
              <a:rPr lang="en-IN" sz="1600" dirty="0" smtClean="0"/>
              <a:t>The hostel industry relies on data to make informed decisions and provide a better guest experience.</a:t>
            </a:r>
          </a:p>
          <a:p>
            <a:pPr marL="0" lvl="0" indent="0" algn="just" rtl="0">
              <a:spcBef>
                <a:spcPts val="0"/>
              </a:spcBef>
              <a:spcAft>
                <a:spcPts val="0"/>
              </a:spcAft>
              <a:buClr>
                <a:srgbClr val="273D40"/>
              </a:buClr>
              <a:buSzPts val="600"/>
              <a:buFont typeface="Arial"/>
              <a:buNone/>
            </a:pPr>
            <a:endParaRPr lang="en-IN" sz="1600" dirty="0"/>
          </a:p>
          <a:p>
            <a:pPr marL="0" lvl="0" indent="0" algn="just" rtl="0">
              <a:spcBef>
                <a:spcPts val="0"/>
              </a:spcBef>
              <a:spcAft>
                <a:spcPts val="0"/>
              </a:spcAft>
              <a:buClr>
                <a:srgbClr val="273D40"/>
              </a:buClr>
              <a:buSzPts val="600"/>
              <a:buFont typeface="Arial"/>
              <a:buNone/>
            </a:pPr>
            <a:r>
              <a:rPr lang="en-IN" sz="1600" dirty="0" smtClean="0"/>
              <a:t>In this project, I worked with a comprehensive hotel reservation dataset to uncover valuable insights into guest preferences, booking trends, and other key factors that influence hotel operations.</a:t>
            </a:r>
            <a:endParaRPr sz="1600" dirty="0"/>
          </a:p>
        </p:txBody>
      </p:sp>
      <p:pic>
        <p:nvPicPr>
          <p:cNvPr id="546" name="Google Shape;546;p62"/>
          <p:cNvPicPr preferRelativeResize="0"/>
          <p:nvPr/>
        </p:nvPicPr>
        <p:blipFill rotWithShape="1">
          <a:blip r:embed="rId3">
            <a:alphaModFix/>
          </a:blip>
          <a:srcRect l="19839" r="20813" b="-100"/>
          <a:stretch/>
        </p:blipFill>
        <p:spPr>
          <a:xfrm>
            <a:off x="4572000" y="0"/>
            <a:ext cx="4572001" cy="5143499"/>
          </a:xfrm>
          <a:prstGeom prst="rect">
            <a:avLst/>
          </a:prstGeom>
          <a:noFill/>
          <a:ln>
            <a:noFill/>
          </a:ln>
        </p:spPr>
      </p:pic>
      <p:sp>
        <p:nvSpPr>
          <p:cNvPr id="547" name="Google Shape;547;p62"/>
          <p:cNvSpPr/>
          <p:nvPr/>
        </p:nvSpPr>
        <p:spPr>
          <a:xfrm>
            <a:off x="4572000" y="0"/>
            <a:ext cx="4572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2">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2">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563;p63"/>
          <p:cNvCxnSpPr/>
          <p:nvPr/>
        </p:nvCxnSpPr>
        <p:spPr>
          <a:xfrm flipH="1">
            <a:off x="554780" y="268224"/>
            <a:ext cx="3453424" cy="87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Google Shape;565;p63"/>
          <p:cNvCxnSpPr/>
          <p:nvPr/>
        </p:nvCxnSpPr>
        <p:spPr>
          <a:xfrm>
            <a:off x="1146048" y="4888992"/>
            <a:ext cx="3328416" cy="1219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cxnSp>
        <p:nvCxnSpPr>
          <p:cNvPr id="563" name="Google Shape;563;p63"/>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6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63">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3">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0;p58"/>
          <p:cNvSpPr txBox="1">
            <a:spLocks noGrp="1"/>
          </p:cNvSpPr>
          <p:nvPr>
            <p:ph type="title"/>
          </p:nvPr>
        </p:nvSpPr>
        <p:spPr>
          <a:xfrm>
            <a:off x="2176325" y="538297"/>
            <a:ext cx="6252600" cy="9144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IN" dirty="0" smtClean="0"/>
              <a:t>PROBLEM STATEMENT</a:t>
            </a:r>
            <a:endParaRPr dirty="0"/>
          </a:p>
        </p:txBody>
      </p:sp>
      <p:sp>
        <p:nvSpPr>
          <p:cNvPr id="17" name="Google Shape;442;p58"/>
          <p:cNvSpPr txBox="1">
            <a:spLocks/>
          </p:cNvSpPr>
          <p:nvPr/>
        </p:nvSpPr>
        <p:spPr>
          <a:xfrm>
            <a:off x="585216" y="538286"/>
            <a:ext cx="1591109" cy="9144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500" dirty="0" smtClean="0">
                <a:solidFill>
                  <a:schemeClr val="bg2"/>
                </a:solidFill>
                <a:latin typeface="Abhaya Libre" panose="020B0604020202020204" charset="0"/>
                <a:cs typeface="Abhaya Libre" panose="020B0604020202020204" charset="0"/>
              </a:rPr>
              <a:t>·02·</a:t>
            </a:r>
            <a:endParaRPr lang="en" sz="7500" dirty="0">
              <a:solidFill>
                <a:schemeClr val="bg2"/>
              </a:solidFill>
              <a:latin typeface="Abhaya Libre" panose="020B0604020202020204" charset="0"/>
              <a:cs typeface="Abhaya Libre" panose="020B06040202020202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9" name="Google Shape;579;p64"/>
          <p:cNvSpPr txBox="1">
            <a:spLocks noGrp="1"/>
          </p:cNvSpPr>
          <p:nvPr>
            <p:ph type="subTitle" idx="6"/>
          </p:nvPr>
        </p:nvSpPr>
        <p:spPr>
          <a:xfrm>
            <a:off x="739036" y="586600"/>
            <a:ext cx="7149188" cy="3863480"/>
          </a:xfrm>
          <a:prstGeom prst="rect">
            <a:avLst/>
          </a:prstGeom>
        </p:spPr>
        <p:txBody>
          <a:bodyPr spcFirstLastPara="1" wrap="square" lIns="0" tIns="0" rIns="0" bIns="0" anchor="ctr" anchorCtr="0">
            <a:noAutofit/>
          </a:bodyPr>
          <a:lstStyle/>
          <a:p>
            <a:pPr marL="0" indent="0"/>
            <a:r>
              <a:rPr lang="en-US" dirty="0" smtClean="0"/>
              <a:t>I was </a:t>
            </a:r>
            <a:r>
              <a:rPr lang="en-US" dirty="0"/>
              <a:t>tasked with analyzing a hotel reservation dataset to uncover critical insights that can enhance the decision-making process and improve the guest experience. </a:t>
            </a:r>
            <a:endParaRPr lang="en-US" dirty="0" smtClean="0"/>
          </a:p>
          <a:p>
            <a:pPr marL="0" indent="0"/>
            <a:endParaRPr lang="en-US" dirty="0"/>
          </a:p>
          <a:p>
            <a:pPr marL="0" indent="0"/>
            <a:r>
              <a:rPr lang="en-US" dirty="0" smtClean="0"/>
              <a:t>By </a:t>
            </a:r>
            <a:r>
              <a:rPr lang="en-US" dirty="0"/>
              <a:t>using SQL to query the dataset, </a:t>
            </a:r>
            <a:endParaRPr lang="en-US" dirty="0" smtClean="0"/>
          </a:p>
          <a:p>
            <a:pPr marL="0" indent="0"/>
            <a:r>
              <a:rPr lang="en-US" dirty="0" smtClean="0"/>
              <a:t>I had addressed </a:t>
            </a:r>
            <a:r>
              <a:rPr lang="en-US" dirty="0"/>
              <a:t>key questions such as the total number of reservations, the most popular meal plans, and booking trends over specific years and months. Additionally, I </a:t>
            </a:r>
            <a:r>
              <a:rPr lang="en-US" dirty="0" err="1" smtClean="0"/>
              <a:t>analysed</a:t>
            </a:r>
            <a:r>
              <a:rPr lang="en-US" dirty="0" smtClean="0"/>
              <a:t> </a:t>
            </a:r>
            <a:r>
              <a:rPr lang="en-US" dirty="0"/>
              <a:t>the most commonly booked room types, weekend reservation patterns, and lead times for bookings. </a:t>
            </a:r>
            <a:r>
              <a:rPr lang="en-US" dirty="0" smtClean="0"/>
              <a:t>This </a:t>
            </a:r>
            <a:r>
              <a:rPr lang="en-US" dirty="0"/>
              <a:t>analysis will explore the distribution of market segments, the total number of adults and children across all reservations, and the average duration of stays. These insights will be instrumental in developing data-driven strategies to optimize hotel operations and enhance guest satisfaction.</a:t>
            </a:r>
            <a:endParaRPr lang="en-IN" dirty="0"/>
          </a:p>
          <a:p>
            <a:pPr marL="0" lvl="0" indent="0" algn="ctr" rtl="0">
              <a:spcBef>
                <a:spcPts val="0"/>
              </a:spcBef>
              <a:spcAft>
                <a:spcPts val="0"/>
              </a:spcAft>
              <a:buNone/>
            </a:pPr>
            <a:endParaRPr dirty="0"/>
          </a:p>
        </p:txBody>
      </p:sp>
      <p:sp>
        <p:nvSpPr>
          <p:cNvPr id="83" name="Google Shape;1321;p86">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4"/>
        <p:cNvGrpSpPr/>
        <p:nvPr/>
      </p:nvGrpSpPr>
      <p:grpSpPr>
        <a:xfrm>
          <a:off x="0" y="0"/>
          <a:ext cx="0" cy="0"/>
          <a:chOff x="0" y="0"/>
          <a:chExt cx="0" cy="0"/>
        </a:xfrm>
      </p:grpSpPr>
      <p:sp>
        <p:nvSpPr>
          <p:cNvPr id="755" name="Google Shape;755;p69"/>
          <p:cNvSpPr txBox="1">
            <a:spLocks noGrp="1"/>
          </p:cNvSpPr>
          <p:nvPr>
            <p:ph type="title"/>
          </p:nvPr>
        </p:nvSpPr>
        <p:spPr>
          <a:xfrm>
            <a:off x="2247874" y="617298"/>
            <a:ext cx="6286526" cy="133292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smtClean="0"/>
              <a:t>DATASET 			DESCRIPTION</a:t>
            </a:r>
            <a:endParaRPr dirty="0"/>
          </a:p>
        </p:txBody>
      </p:sp>
      <p:sp>
        <p:nvSpPr>
          <p:cNvPr id="757" name="Google Shape;757;p69"/>
          <p:cNvSpPr txBox="1">
            <a:spLocks noGrp="1"/>
          </p:cNvSpPr>
          <p:nvPr>
            <p:ph type="title" idx="2"/>
          </p:nvPr>
        </p:nvSpPr>
        <p:spPr>
          <a:xfrm>
            <a:off x="641374" y="369358"/>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t>
            </a:r>
            <a:r>
              <a:rPr lang="en" dirty="0" smtClean="0"/>
              <a:t>03·</a:t>
            </a:r>
            <a:endParaRPr dirty="0"/>
          </a:p>
        </p:txBody>
      </p:sp>
      <p:sp>
        <p:nvSpPr>
          <p:cNvPr id="760" name="Google Shape;760;p69">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63" name="Google Shape;579;p64"/>
          <p:cNvSpPr txBox="1">
            <a:spLocks noGrp="1"/>
          </p:cNvSpPr>
          <p:nvPr>
            <p:ph type="subTitle" idx="6"/>
          </p:nvPr>
        </p:nvSpPr>
        <p:spPr>
          <a:xfrm>
            <a:off x="280416" y="268224"/>
            <a:ext cx="8631936" cy="4767072"/>
          </a:xfrm>
          <a:prstGeom prst="rect">
            <a:avLst/>
          </a:prstGeom>
        </p:spPr>
        <p:txBody>
          <a:bodyPr spcFirstLastPara="1" wrap="square" lIns="0" tIns="0" rIns="0" bIns="0" anchor="ctr" anchorCtr="0">
            <a:noAutofit/>
          </a:bodyPr>
          <a:lstStyle/>
          <a:p>
            <a:pPr marL="114300" indent="0" algn="l"/>
            <a:r>
              <a:rPr lang="en-US" dirty="0" smtClean="0"/>
              <a:t>The </a:t>
            </a:r>
            <a:r>
              <a:rPr lang="en-US" dirty="0"/>
              <a:t>dataset used for this analysis provides comprehensive information about the hotel </a:t>
            </a:r>
            <a:r>
              <a:rPr lang="en-US" dirty="0" smtClean="0"/>
              <a:t>reservations. It </a:t>
            </a:r>
            <a:r>
              <a:rPr lang="en-US" dirty="0"/>
              <a:t>includes the following columns</a:t>
            </a:r>
            <a:r>
              <a:rPr lang="en-US" dirty="0" smtClean="0"/>
              <a:t>:</a:t>
            </a:r>
          </a:p>
          <a:p>
            <a:pPr marL="114300" indent="0" algn="l"/>
            <a:endParaRPr lang="en-US" dirty="0"/>
          </a:p>
          <a:p>
            <a:pPr algn="l">
              <a:lnSpc>
                <a:spcPct val="150000"/>
              </a:lnSpc>
              <a:buFont typeface="Arial" panose="020B0604020202020204" pitchFamily="34" charset="0"/>
              <a:buChar char="•"/>
            </a:pPr>
            <a:r>
              <a:rPr lang="en-US" dirty="0" err="1"/>
              <a:t>Booking_ID</a:t>
            </a:r>
            <a:r>
              <a:rPr lang="en-US" dirty="0"/>
              <a:t>: A unique identifier for each hotel reservation.</a:t>
            </a:r>
          </a:p>
          <a:p>
            <a:pPr algn="l">
              <a:lnSpc>
                <a:spcPct val="150000"/>
              </a:lnSpc>
              <a:buFont typeface="Arial" panose="020B0604020202020204" pitchFamily="34" charset="0"/>
              <a:buChar char="•"/>
            </a:pPr>
            <a:r>
              <a:rPr lang="en-US" dirty="0" err="1"/>
              <a:t>no_of_adults</a:t>
            </a:r>
            <a:r>
              <a:rPr lang="en-US" dirty="0"/>
              <a:t>: The number of adults in the reservation.</a:t>
            </a:r>
          </a:p>
          <a:p>
            <a:pPr algn="l">
              <a:lnSpc>
                <a:spcPct val="150000"/>
              </a:lnSpc>
              <a:buFont typeface="Arial" panose="020B0604020202020204" pitchFamily="34" charset="0"/>
              <a:buChar char="•"/>
            </a:pPr>
            <a:r>
              <a:rPr lang="en-US" dirty="0" err="1"/>
              <a:t>no_of_children</a:t>
            </a:r>
            <a:r>
              <a:rPr lang="en-US" dirty="0"/>
              <a:t>: The number of children in the reservation. </a:t>
            </a:r>
          </a:p>
          <a:p>
            <a:pPr algn="l">
              <a:lnSpc>
                <a:spcPct val="150000"/>
              </a:lnSpc>
              <a:buFont typeface="Arial" panose="020B0604020202020204" pitchFamily="34" charset="0"/>
              <a:buChar char="•"/>
            </a:pPr>
            <a:r>
              <a:rPr lang="en-US" dirty="0" err="1"/>
              <a:t>no_of_weekend_nights</a:t>
            </a:r>
            <a:r>
              <a:rPr lang="en-US" dirty="0"/>
              <a:t>: The number of nights in the reservation that fall on weekends. </a:t>
            </a:r>
            <a:endParaRPr lang="en-US" dirty="0" smtClean="0"/>
          </a:p>
          <a:p>
            <a:pPr algn="l">
              <a:lnSpc>
                <a:spcPct val="150000"/>
              </a:lnSpc>
              <a:buFont typeface="Arial" panose="020B0604020202020204" pitchFamily="34" charset="0"/>
              <a:buChar char="•"/>
            </a:pPr>
            <a:r>
              <a:rPr lang="en-US" dirty="0" err="1" smtClean="0"/>
              <a:t>no_of_week_nights</a:t>
            </a:r>
            <a:r>
              <a:rPr lang="en-US" dirty="0"/>
              <a:t>: The number of nights in the reservation that fall on weekdays.</a:t>
            </a:r>
          </a:p>
          <a:p>
            <a:pPr algn="l">
              <a:lnSpc>
                <a:spcPct val="150000"/>
              </a:lnSpc>
              <a:buFont typeface="Arial" panose="020B0604020202020204" pitchFamily="34" charset="0"/>
              <a:buChar char="•"/>
            </a:pPr>
            <a:r>
              <a:rPr lang="en-US" dirty="0" err="1"/>
              <a:t>type_of_meal_plan</a:t>
            </a:r>
            <a:r>
              <a:rPr lang="en-US" dirty="0"/>
              <a:t>: The meal plan chosen by the guests. </a:t>
            </a:r>
          </a:p>
          <a:p>
            <a:pPr algn="l">
              <a:lnSpc>
                <a:spcPct val="150000"/>
              </a:lnSpc>
              <a:buFont typeface="Arial" panose="020B0604020202020204" pitchFamily="34" charset="0"/>
              <a:buChar char="•"/>
            </a:pPr>
            <a:r>
              <a:rPr lang="en-US" dirty="0" err="1"/>
              <a:t>room_type_reserved</a:t>
            </a:r>
            <a:r>
              <a:rPr lang="en-US" dirty="0"/>
              <a:t>: The type of room reserved by the guests. </a:t>
            </a:r>
          </a:p>
          <a:p>
            <a:pPr algn="l">
              <a:lnSpc>
                <a:spcPct val="150000"/>
              </a:lnSpc>
              <a:buFont typeface="Arial" panose="020B0604020202020204" pitchFamily="34" charset="0"/>
              <a:buChar char="•"/>
            </a:pPr>
            <a:r>
              <a:rPr lang="en-US" dirty="0" err="1" smtClean="0"/>
              <a:t>lead_time</a:t>
            </a:r>
            <a:r>
              <a:rPr lang="en-US" dirty="0"/>
              <a:t>: The number of days between booking and arrival. </a:t>
            </a:r>
          </a:p>
          <a:p>
            <a:pPr algn="l">
              <a:lnSpc>
                <a:spcPct val="150000"/>
              </a:lnSpc>
              <a:buFont typeface="Arial" panose="020B0604020202020204" pitchFamily="34" charset="0"/>
              <a:buChar char="•"/>
            </a:pPr>
            <a:r>
              <a:rPr lang="en-US" dirty="0" err="1" smtClean="0"/>
              <a:t>arrival_date</a:t>
            </a:r>
            <a:r>
              <a:rPr lang="en-US" dirty="0"/>
              <a:t>: The date of arrival. </a:t>
            </a:r>
          </a:p>
          <a:p>
            <a:pPr algn="l">
              <a:lnSpc>
                <a:spcPct val="150000"/>
              </a:lnSpc>
              <a:buFont typeface="Arial" panose="020B0604020202020204" pitchFamily="34" charset="0"/>
              <a:buChar char="•"/>
            </a:pPr>
            <a:r>
              <a:rPr lang="en-US" dirty="0" err="1" smtClean="0"/>
              <a:t>market_segment_type</a:t>
            </a:r>
            <a:r>
              <a:rPr lang="en-US" dirty="0"/>
              <a:t>: The market segment to which the reservation belongs.</a:t>
            </a:r>
          </a:p>
          <a:p>
            <a:pPr algn="l">
              <a:lnSpc>
                <a:spcPct val="150000"/>
              </a:lnSpc>
              <a:buFont typeface="Arial" panose="020B0604020202020204" pitchFamily="34" charset="0"/>
              <a:buChar char="•"/>
            </a:pPr>
            <a:r>
              <a:rPr lang="en-US" dirty="0" err="1"/>
              <a:t>avg_price_per_room</a:t>
            </a:r>
            <a:r>
              <a:rPr lang="en-US" dirty="0"/>
              <a:t>: The average price per room in the reservation. </a:t>
            </a:r>
          </a:p>
          <a:p>
            <a:pPr algn="l">
              <a:lnSpc>
                <a:spcPct val="150000"/>
              </a:lnSpc>
              <a:buFont typeface="Arial" panose="020B0604020202020204" pitchFamily="34" charset="0"/>
              <a:buChar char="•"/>
            </a:pPr>
            <a:r>
              <a:rPr lang="en-US" dirty="0" err="1" smtClean="0"/>
              <a:t>booking_status</a:t>
            </a:r>
            <a:r>
              <a:rPr lang="en-US" dirty="0"/>
              <a:t>: The status of the booking. </a:t>
            </a:r>
            <a:endParaRPr lang="en-IN" dirty="0"/>
          </a:p>
          <a:p>
            <a:pPr marL="0" indent="0"/>
            <a:endParaRPr dirty="0"/>
          </a:p>
        </p:txBody>
      </p:sp>
      <p:sp>
        <p:nvSpPr>
          <p:cNvPr id="64" name="Google Shape;1321;p86">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22;p8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23;p8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563;p63"/>
          <p:cNvCxnSpPr/>
          <p:nvPr/>
        </p:nvCxnSpPr>
        <p:spPr>
          <a:xfrm rot="10800000">
            <a:off x="713275" y="269100"/>
            <a:ext cx="69861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Google Shape;565;p63"/>
          <p:cNvCxnSpPr/>
          <p:nvPr/>
        </p:nvCxnSpPr>
        <p:spPr>
          <a:xfrm>
            <a:off x="1444625" y="4874250"/>
            <a:ext cx="69843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Google Shape;820;p71"/>
          <p:cNvPicPr preferRelativeResize="0"/>
          <p:nvPr/>
        </p:nvPicPr>
        <p:blipFill rotWithShape="1">
          <a:blip r:embed="rId3">
            <a:alphaModFix/>
          </a:blip>
          <a:srcRect t="7205" b="7214"/>
          <a:stretch/>
        </p:blipFill>
        <p:spPr>
          <a:xfrm>
            <a:off x="0" y="0"/>
            <a:ext cx="9144001" cy="5143500"/>
          </a:xfrm>
          <a:prstGeom prst="rect">
            <a:avLst/>
          </a:prstGeom>
          <a:noFill/>
          <a:ln>
            <a:noFill/>
          </a:ln>
        </p:spPr>
      </p:pic>
      <p:sp>
        <p:nvSpPr>
          <p:cNvPr id="848" name="Google Shape;848;p71">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1">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1">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1">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0;p58"/>
          <p:cNvSpPr txBox="1">
            <a:spLocks noGrp="1"/>
          </p:cNvSpPr>
          <p:nvPr>
            <p:ph type="title"/>
          </p:nvPr>
        </p:nvSpPr>
        <p:spPr>
          <a:xfrm>
            <a:off x="2176325" y="538297"/>
            <a:ext cx="4754750" cy="11442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smtClean="0">
                <a:solidFill>
                  <a:schemeClr val="bg2"/>
                </a:solidFill>
              </a:rPr>
              <a:t>DATA EXPLORATION AND ANALYSIS</a:t>
            </a:r>
            <a:endParaRPr dirty="0">
              <a:solidFill>
                <a:schemeClr val="bg2"/>
              </a:solidFill>
            </a:endParaRPr>
          </a:p>
        </p:txBody>
      </p:sp>
      <p:sp>
        <p:nvSpPr>
          <p:cNvPr id="44" name="Google Shape;442;p58"/>
          <p:cNvSpPr txBox="1">
            <a:spLocks/>
          </p:cNvSpPr>
          <p:nvPr/>
        </p:nvSpPr>
        <p:spPr>
          <a:xfrm>
            <a:off x="713225" y="538286"/>
            <a:ext cx="1463100" cy="914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Abhaya Libre"/>
                <a:ea typeface="Abhaya Libre"/>
                <a:cs typeface="Abhaya Libre"/>
                <a:sym typeface="Abhaya Libre"/>
              </a:defRPr>
            </a:lvl1pPr>
            <a:lvl2pPr marL="914400" marR="0" lvl="1"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2pPr>
            <a:lvl3pPr marL="1371600" marR="0" lvl="2"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3pPr>
            <a:lvl4pPr marL="1828800" marR="0" lvl="3"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4pPr>
            <a:lvl5pPr marL="2286000" marR="0" lvl="4"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5pPr>
            <a:lvl6pPr marL="2743200" marR="0" lvl="5"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6pPr>
            <a:lvl7pPr marL="3200400" marR="0" lvl="6"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7pPr>
            <a:lvl8pPr marL="3657600" marR="0" lvl="7"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8pPr>
            <a:lvl9pPr marL="4114800" marR="0" lvl="8"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9pPr>
          </a:lstStyle>
          <a:p>
            <a:pPr marL="0" indent="0" algn="ctr"/>
            <a:r>
              <a:rPr lang="en" sz="6600" dirty="0" smtClean="0">
                <a:solidFill>
                  <a:schemeClr val="bg2"/>
                </a:solidFill>
              </a:rPr>
              <a:t>·04·</a:t>
            </a:r>
            <a:endParaRPr lang="en" sz="6600" dirty="0">
              <a:solidFill>
                <a:schemeClr val="bg2"/>
              </a:solidFill>
            </a:endParaRPr>
          </a:p>
        </p:txBody>
      </p:sp>
      <p:cxnSp>
        <p:nvCxnSpPr>
          <p:cNvPr id="45" name="Google Shape;563;p63"/>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46" name="Google Shape;565;p6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609</Words>
  <Application>Microsoft Office PowerPoint</Application>
  <PresentationFormat>On-screen Show (16:9)</PresentationFormat>
  <Paragraphs>84</Paragraphs>
  <Slides>31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Lexend Mega</vt:lpstr>
      <vt:lpstr>Raleway ExtraBold</vt:lpstr>
      <vt:lpstr>Anaheim</vt:lpstr>
      <vt:lpstr>Nanum Gothic</vt:lpstr>
      <vt:lpstr>Abhaya Libre</vt:lpstr>
      <vt:lpstr>Arial</vt:lpstr>
      <vt:lpstr>Raleway</vt:lpstr>
      <vt:lpstr>Hotel Chain Company Profile by Slidesgo</vt:lpstr>
      <vt:lpstr>HOTEL RESERVATION ANALYSIS WITH SQL.</vt:lpstr>
      <vt:lpstr>·05·</vt:lpstr>
      <vt:lpstr>INTRODUCTION</vt:lpstr>
      <vt:lpstr>PowerPoint Presentation</vt:lpstr>
      <vt:lpstr>PROBLEM STATEMENT</vt:lpstr>
      <vt:lpstr>PowerPoint Presentation</vt:lpstr>
      <vt:lpstr>               DATASET    DESCRIPTION</vt:lpstr>
      <vt:lpstr>PowerPoint Presentation</vt:lpstr>
      <vt:lpstr>DATA EXPLORATION AND ANALYSIS</vt:lpstr>
      <vt:lpstr>Overview of Dataset</vt:lpstr>
      <vt:lpstr>Changing  Datatype of Columns</vt:lpstr>
      <vt:lpstr>Checking NULL Values in Columns</vt:lpstr>
      <vt:lpstr>Total Number of Reservations</vt:lpstr>
      <vt:lpstr>Most popular Meal Plan take During Reservation</vt:lpstr>
      <vt:lpstr>Average price of Room including Children</vt:lpstr>
      <vt:lpstr>Number of Reservations in Year 2018</vt:lpstr>
      <vt:lpstr>Popular Room booked </vt:lpstr>
      <vt:lpstr>Number of Reservations Done For Weekends</vt:lpstr>
      <vt:lpstr>Max and Min Delay in reservation </vt:lpstr>
      <vt:lpstr>Popular Mode of Reservation</vt:lpstr>
      <vt:lpstr>Number of Reservation are confirmed</vt:lpstr>
      <vt:lpstr>Number of Children and Adult </vt:lpstr>
      <vt:lpstr>Average number of Weekend Nights Spends</vt:lpstr>
      <vt:lpstr>Month wise reservation every Year</vt:lpstr>
      <vt:lpstr>Average night Spend during Week and Weekends </vt:lpstr>
      <vt:lpstr>Average Price of Room type </vt:lpstr>
      <vt:lpstr>Average Price of Room according To Segment</vt:lpstr>
      <vt:lpstr>INSIGHTS</vt:lpstr>
      <vt:lpstr>KEY INSIGHTS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CHAIN CO</dc:title>
  <dc:creator>Piyush Thote</dc:creator>
  <cp:lastModifiedBy>HP</cp:lastModifiedBy>
  <cp:revision>23</cp:revision>
  <dcterms:modified xsi:type="dcterms:W3CDTF">2024-06-26T10:05:58Z</dcterms:modified>
</cp:coreProperties>
</file>